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4" r:id="rId6"/>
    <p:sldId id="527" r:id="rId7"/>
    <p:sldId id="263" r:id="rId8"/>
    <p:sldId id="266" r:id="rId9"/>
    <p:sldId id="484" r:id="rId10"/>
    <p:sldId id="487" r:id="rId11"/>
    <p:sldId id="488" r:id="rId12"/>
    <p:sldId id="267" r:id="rId13"/>
    <p:sldId id="258" r:id="rId14"/>
    <p:sldId id="531" r:id="rId15"/>
    <p:sldId id="533" r:id="rId16"/>
    <p:sldId id="470" r:id="rId17"/>
    <p:sldId id="259" r:id="rId18"/>
    <p:sldId id="419" r:id="rId19"/>
    <p:sldId id="490" r:id="rId20"/>
    <p:sldId id="260" r:id="rId21"/>
    <p:sldId id="493" r:id="rId22"/>
    <p:sldId id="494" r:id="rId23"/>
    <p:sldId id="495" r:id="rId24"/>
    <p:sldId id="508" r:id="rId25"/>
    <p:sldId id="509" r:id="rId26"/>
    <p:sldId id="510" r:id="rId27"/>
    <p:sldId id="511" r:id="rId28"/>
    <p:sldId id="512" r:id="rId29"/>
    <p:sldId id="268" r:id="rId30"/>
    <p:sldId id="454" r:id="rId31"/>
    <p:sldId id="492" r:id="rId32"/>
    <p:sldId id="461" r:id="rId33"/>
    <p:sldId id="491" r:id="rId34"/>
    <p:sldId id="500" r:id="rId35"/>
    <p:sldId id="525" r:id="rId36"/>
    <p:sldId id="497" r:id="rId37"/>
    <p:sldId id="529" r:id="rId38"/>
    <p:sldId id="52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168E60"/>
    <a:srgbClr val="003F80"/>
    <a:srgbClr val="898989"/>
    <a:srgbClr val="003E7F"/>
    <a:srgbClr val="000000"/>
    <a:srgbClr val="0091C9"/>
    <a:srgbClr val="CC3538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1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2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DB65C-0336-47DE-A632-AFB483AF298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237710-23AF-4187-9A68-BF211DA6C405}">
      <dgm:prSet/>
      <dgm:spPr/>
      <dgm:t>
        <a:bodyPr/>
        <a:lstStyle/>
        <a:p>
          <a:r>
            <a:rPr lang="en-US" b="1" dirty="0"/>
            <a:t>SBA has three local Resource Partners</a:t>
          </a:r>
        </a:p>
      </dgm:t>
    </dgm:pt>
    <dgm:pt modelId="{498D46E3-D646-45D3-A6C8-CC7E8D192B24}" type="parTrans" cxnId="{978BC087-514F-4A45-8462-1E65CA498D28}">
      <dgm:prSet/>
      <dgm:spPr/>
      <dgm:t>
        <a:bodyPr/>
        <a:lstStyle/>
        <a:p>
          <a:endParaRPr lang="en-US"/>
        </a:p>
      </dgm:t>
    </dgm:pt>
    <dgm:pt modelId="{C51EA477-E0BE-4473-9472-DD255B48DEF6}" type="sibTrans" cxnId="{978BC087-514F-4A45-8462-1E65CA498D28}">
      <dgm:prSet/>
      <dgm:spPr/>
      <dgm:t>
        <a:bodyPr/>
        <a:lstStyle/>
        <a:p>
          <a:endParaRPr lang="en-US"/>
        </a:p>
      </dgm:t>
    </dgm:pt>
    <dgm:pt modelId="{72DEDAB9-33BC-47D9-ADB1-2B4DFDD1CDCE}">
      <dgm:prSet/>
      <dgm:spPr/>
      <dgm:t>
        <a:bodyPr/>
        <a:lstStyle/>
        <a:p>
          <a:r>
            <a:rPr lang="en-US" dirty="0"/>
            <a:t>Texas Gulf Coast Small Business Development Centers (SBDC)</a:t>
          </a:r>
        </a:p>
      </dgm:t>
    </dgm:pt>
    <dgm:pt modelId="{1A2F8E62-F80C-4827-8280-E26C81D50B81}" type="parTrans" cxnId="{280FBA23-2DAA-4F6C-A004-DA865C5672DB}">
      <dgm:prSet/>
      <dgm:spPr/>
      <dgm:t>
        <a:bodyPr/>
        <a:lstStyle/>
        <a:p>
          <a:endParaRPr lang="en-US"/>
        </a:p>
      </dgm:t>
    </dgm:pt>
    <dgm:pt modelId="{46C558F3-533D-4F80-B79A-373A9461A888}" type="sibTrans" cxnId="{280FBA23-2DAA-4F6C-A004-DA865C5672DB}">
      <dgm:prSet/>
      <dgm:spPr/>
      <dgm:t>
        <a:bodyPr/>
        <a:lstStyle/>
        <a:p>
          <a:endParaRPr lang="en-US"/>
        </a:p>
      </dgm:t>
    </dgm:pt>
    <dgm:pt modelId="{054BD7B0-17D7-4C62-A6B5-C68ED0D9EB4A}">
      <dgm:prSet/>
      <dgm:spPr/>
      <dgm:t>
        <a:bodyPr/>
        <a:lstStyle/>
        <a:p>
          <a:r>
            <a:rPr lang="en-US" dirty="0"/>
            <a:t>SCORE Mentors</a:t>
          </a:r>
        </a:p>
      </dgm:t>
    </dgm:pt>
    <dgm:pt modelId="{150FAC09-8CE2-41B5-ABAC-CEDE6047F583}" type="parTrans" cxnId="{A00F5988-6F03-4199-98C5-9715B8D110DE}">
      <dgm:prSet/>
      <dgm:spPr/>
      <dgm:t>
        <a:bodyPr/>
        <a:lstStyle/>
        <a:p>
          <a:endParaRPr lang="en-US"/>
        </a:p>
      </dgm:t>
    </dgm:pt>
    <dgm:pt modelId="{D17A2058-10ED-4505-915B-0A811807A87D}" type="sibTrans" cxnId="{A00F5988-6F03-4199-98C5-9715B8D110DE}">
      <dgm:prSet/>
      <dgm:spPr/>
      <dgm:t>
        <a:bodyPr/>
        <a:lstStyle/>
        <a:p>
          <a:endParaRPr lang="en-US"/>
        </a:p>
      </dgm:t>
    </dgm:pt>
    <dgm:pt modelId="{BBD77F8B-6F85-40D4-91B2-4F0663BC0F70}">
      <dgm:prSet/>
      <dgm:spPr/>
      <dgm:t>
        <a:bodyPr/>
        <a:lstStyle/>
        <a:p>
          <a:r>
            <a:rPr lang="en-US" dirty="0"/>
            <a:t>The WBEA Women’s Business Center (WBC)</a:t>
          </a:r>
        </a:p>
      </dgm:t>
    </dgm:pt>
    <dgm:pt modelId="{DE1BFDFE-1F9E-44FB-BEB3-5A1E2045035A}" type="parTrans" cxnId="{4D3B724A-EA12-4875-82AB-526D7AC2BCB9}">
      <dgm:prSet/>
      <dgm:spPr/>
      <dgm:t>
        <a:bodyPr/>
        <a:lstStyle/>
        <a:p>
          <a:endParaRPr lang="en-US"/>
        </a:p>
      </dgm:t>
    </dgm:pt>
    <dgm:pt modelId="{BC3F75D3-490E-4AB5-BE1B-51825B22C98A}" type="sibTrans" cxnId="{4D3B724A-EA12-4875-82AB-526D7AC2BCB9}">
      <dgm:prSet/>
      <dgm:spPr/>
      <dgm:t>
        <a:bodyPr/>
        <a:lstStyle/>
        <a:p>
          <a:endParaRPr lang="en-US"/>
        </a:p>
      </dgm:t>
    </dgm:pt>
    <dgm:pt modelId="{3D4238F6-3244-4A3F-9419-B253E317FADD}">
      <dgm:prSet/>
      <dgm:spPr/>
      <dgm:t>
        <a:bodyPr/>
        <a:lstStyle/>
        <a:p>
          <a:r>
            <a:rPr lang="en-US"/>
            <a:t>A range of help during the downturn, to include:</a:t>
          </a:r>
        </a:p>
      </dgm:t>
    </dgm:pt>
    <dgm:pt modelId="{45558278-A8FD-4E01-9B60-8CB7585C0E72}" type="parTrans" cxnId="{13F6C6E0-67D5-4694-8904-0617916F37A1}">
      <dgm:prSet/>
      <dgm:spPr/>
      <dgm:t>
        <a:bodyPr/>
        <a:lstStyle/>
        <a:p>
          <a:endParaRPr lang="en-US"/>
        </a:p>
      </dgm:t>
    </dgm:pt>
    <dgm:pt modelId="{2B1AB101-913F-49C6-8EAD-A0C6EF4A3CC8}" type="sibTrans" cxnId="{13F6C6E0-67D5-4694-8904-0617916F37A1}">
      <dgm:prSet/>
      <dgm:spPr/>
      <dgm:t>
        <a:bodyPr/>
        <a:lstStyle/>
        <a:p>
          <a:endParaRPr lang="en-US"/>
        </a:p>
      </dgm:t>
    </dgm:pt>
    <dgm:pt modelId="{DDB8B931-B606-4E8C-B82C-8A9548A4309E}">
      <dgm:prSet/>
      <dgm:spPr/>
      <dgm:t>
        <a:bodyPr/>
        <a:lstStyle/>
        <a:p>
          <a:r>
            <a:rPr lang="en-US" dirty="0"/>
            <a:t>Cash flow management / short term financial management</a:t>
          </a:r>
        </a:p>
      </dgm:t>
    </dgm:pt>
    <dgm:pt modelId="{8E6E8B82-5F9E-48EE-A527-12DAC708BCF1}" type="parTrans" cxnId="{47385FFA-82CA-4B6D-B76F-28EB481A30F0}">
      <dgm:prSet/>
      <dgm:spPr/>
      <dgm:t>
        <a:bodyPr/>
        <a:lstStyle/>
        <a:p>
          <a:endParaRPr lang="en-US"/>
        </a:p>
      </dgm:t>
    </dgm:pt>
    <dgm:pt modelId="{186EC10C-6A20-4D92-B4EB-50CF961E7586}" type="sibTrans" cxnId="{47385FFA-82CA-4B6D-B76F-28EB481A30F0}">
      <dgm:prSet/>
      <dgm:spPr/>
      <dgm:t>
        <a:bodyPr/>
        <a:lstStyle/>
        <a:p>
          <a:endParaRPr lang="en-US"/>
        </a:p>
      </dgm:t>
    </dgm:pt>
    <dgm:pt modelId="{BFA52FE8-954D-4A94-B253-B6A1EA528B4E}">
      <dgm:prSet/>
      <dgm:spPr/>
      <dgm:t>
        <a:bodyPr/>
        <a:lstStyle/>
        <a:p>
          <a:r>
            <a:rPr lang="en-US"/>
            <a:t>Messaging / Social Media to stay engaged with customers</a:t>
          </a:r>
        </a:p>
      </dgm:t>
    </dgm:pt>
    <dgm:pt modelId="{9EEDB353-0335-4030-BFE5-7FFE3994BFDE}" type="parTrans" cxnId="{6F413876-C1D4-4B3F-B20C-CF6D460EAC31}">
      <dgm:prSet/>
      <dgm:spPr/>
      <dgm:t>
        <a:bodyPr/>
        <a:lstStyle/>
        <a:p>
          <a:endParaRPr lang="en-US"/>
        </a:p>
      </dgm:t>
    </dgm:pt>
    <dgm:pt modelId="{0C068050-9402-44EA-9483-FD405DD64A80}" type="sibTrans" cxnId="{6F413876-C1D4-4B3F-B20C-CF6D460EAC31}">
      <dgm:prSet/>
      <dgm:spPr/>
      <dgm:t>
        <a:bodyPr/>
        <a:lstStyle/>
        <a:p>
          <a:endParaRPr lang="en-US"/>
        </a:p>
      </dgm:t>
    </dgm:pt>
    <dgm:pt modelId="{B3FCFDFB-A229-4405-9AF7-3CA8F54B6225}">
      <dgm:prSet/>
      <dgm:spPr/>
      <dgm:t>
        <a:bodyPr/>
        <a:lstStyle/>
        <a:p>
          <a:r>
            <a:rPr lang="en-US" dirty="0"/>
            <a:t>Import/Export</a:t>
          </a:r>
        </a:p>
      </dgm:t>
    </dgm:pt>
    <dgm:pt modelId="{6D832C19-4A64-452B-800F-6D453D850140}" type="parTrans" cxnId="{CCEE2163-0C3F-4ED4-85AB-524DFF0534B6}">
      <dgm:prSet/>
      <dgm:spPr/>
      <dgm:t>
        <a:bodyPr/>
        <a:lstStyle/>
        <a:p>
          <a:endParaRPr lang="en-US"/>
        </a:p>
      </dgm:t>
    </dgm:pt>
    <dgm:pt modelId="{25A881EA-F6F1-4F30-A845-C5BA3160397B}" type="sibTrans" cxnId="{CCEE2163-0C3F-4ED4-85AB-524DFF0534B6}">
      <dgm:prSet/>
      <dgm:spPr/>
      <dgm:t>
        <a:bodyPr/>
        <a:lstStyle/>
        <a:p>
          <a:endParaRPr lang="en-US"/>
        </a:p>
      </dgm:t>
    </dgm:pt>
    <dgm:pt modelId="{50E3FAC8-BD06-43A9-BD47-E7FC08E2E53B}">
      <dgm:prSet/>
      <dgm:spPr/>
      <dgm:t>
        <a:bodyPr/>
        <a:lstStyle/>
        <a:p>
          <a:r>
            <a:rPr lang="en-US" dirty="0"/>
            <a:t>Supply Chain</a:t>
          </a:r>
        </a:p>
      </dgm:t>
    </dgm:pt>
    <dgm:pt modelId="{5A62EA09-A642-414D-A4A2-8C331419BDC8}" type="parTrans" cxnId="{49195633-E753-4D4B-B822-FF2AF640062B}">
      <dgm:prSet/>
      <dgm:spPr/>
      <dgm:t>
        <a:bodyPr/>
        <a:lstStyle/>
        <a:p>
          <a:endParaRPr lang="en-US"/>
        </a:p>
      </dgm:t>
    </dgm:pt>
    <dgm:pt modelId="{F602F05D-1F44-4A57-B349-66E50CCC76E9}" type="sibTrans" cxnId="{49195633-E753-4D4B-B822-FF2AF640062B}">
      <dgm:prSet/>
      <dgm:spPr/>
      <dgm:t>
        <a:bodyPr/>
        <a:lstStyle/>
        <a:p>
          <a:endParaRPr lang="en-US"/>
        </a:p>
      </dgm:t>
    </dgm:pt>
    <dgm:pt modelId="{13624C6B-A527-4EEB-8ACD-6BEECE880670}">
      <dgm:prSet/>
      <dgm:spPr/>
      <dgm:t>
        <a:bodyPr/>
        <a:lstStyle/>
        <a:p>
          <a:r>
            <a:rPr lang="en-US" dirty="0"/>
            <a:t>Strategic Planning and Financial Tune-Up; prepare to prosper after the disaster</a:t>
          </a:r>
        </a:p>
      </dgm:t>
    </dgm:pt>
    <dgm:pt modelId="{9FB3C7EF-6436-49BF-85ED-FF1508DA5C62}" type="parTrans" cxnId="{2681613C-DE74-4761-8AC8-6FCC939D4652}">
      <dgm:prSet/>
      <dgm:spPr/>
      <dgm:t>
        <a:bodyPr/>
        <a:lstStyle/>
        <a:p>
          <a:endParaRPr lang="en-US"/>
        </a:p>
      </dgm:t>
    </dgm:pt>
    <dgm:pt modelId="{E96F8A80-F6AC-4B6F-AEE2-96BCC124879A}" type="sibTrans" cxnId="{2681613C-DE74-4761-8AC8-6FCC939D4652}">
      <dgm:prSet/>
      <dgm:spPr/>
      <dgm:t>
        <a:bodyPr/>
        <a:lstStyle/>
        <a:p>
          <a:endParaRPr lang="en-US"/>
        </a:p>
      </dgm:t>
    </dgm:pt>
    <dgm:pt modelId="{B4F43B07-2262-4D7C-9CDC-78367AB4D51B}">
      <dgm:prSet/>
      <dgm:spPr/>
      <dgm:t>
        <a:bodyPr/>
        <a:lstStyle/>
        <a:p>
          <a:r>
            <a:rPr lang="en-US" dirty="0"/>
            <a:t>Planning for further disasters / Risk management / Insurance counseling</a:t>
          </a:r>
        </a:p>
      </dgm:t>
    </dgm:pt>
    <dgm:pt modelId="{AE010607-53C4-4245-BC0C-33312FABB4A3}" type="parTrans" cxnId="{A6C5A84A-1A66-4878-9A0F-C3200903BDAD}">
      <dgm:prSet/>
      <dgm:spPr/>
      <dgm:t>
        <a:bodyPr/>
        <a:lstStyle/>
        <a:p>
          <a:endParaRPr lang="en-US"/>
        </a:p>
      </dgm:t>
    </dgm:pt>
    <dgm:pt modelId="{3674489B-4018-469A-946B-6A0FC33EB198}" type="sibTrans" cxnId="{A6C5A84A-1A66-4878-9A0F-C3200903BDAD}">
      <dgm:prSet/>
      <dgm:spPr/>
      <dgm:t>
        <a:bodyPr/>
        <a:lstStyle/>
        <a:p>
          <a:endParaRPr lang="en-US"/>
        </a:p>
      </dgm:t>
    </dgm:pt>
    <dgm:pt modelId="{7323C4F3-5995-40C5-8867-C9EB20C3FE93}" type="pres">
      <dgm:prSet presAssocID="{28BDB65C-0336-47DE-A632-AFB483AF2982}" presName="linear" presStyleCnt="0">
        <dgm:presLayoutVars>
          <dgm:dir/>
          <dgm:animLvl val="lvl"/>
          <dgm:resizeHandles val="exact"/>
        </dgm:presLayoutVars>
      </dgm:prSet>
      <dgm:spPr/>
    </dgm:pt>
    <dgm:pt modelId="{9FCB72C3-6478-478E-8C8D-CED45A8A8FAA}" type="pres">
      <dgm:prSet presAssocID="{22237710-23AF-4187-9A68-BF211DA6C405}" presName="parentLin" presStyleCnt="0"/>
      <dgm:spPr/>
    </dgm:pt>
    <dgm:pt modelId="{462D5585-9154-4A5A-993C-B6B79B11A455}" type="pres">
      <dgm:prSet presAssocID="{22237710-23AF-4187-9A68-BF211DA6C405}" presName="parentLeftMargin" presStyleLbl="node1" presStyleIdx="0" presStyleCnt="2"/>
      <dgm:spPr/>
    </dgm:pt>
    <dgm:pt modelId="{E015220A-7472-497E-909E-4686DD6739EB}" type="pres">
      <dgm:prSet presAssocID="{22237710-23AF-4187-9A68-BF211DA6C4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9127C0-FB34-4DE3-869E-1906C658BC4A}" type="pres">
      <dgm:prSet presAssocID="{22237710-23AF-4187-9A68-BF211DA6C405}" presName="negativeSpace" presStyleCnt="0"/>
      <dgm:spPr/>
    </dgm:pt>
    <dgm:pt modelId="{FB31E9F7-C8C7-4269-86A0-16CD72248FFD}" type="pres">
      <dgm:prSet presAssocID="{22237710-23AF-4187-9A68-BF211DA6C405}" presName="childText" presStyleLbl="conFgAcc1" presStyleIdx="0" presStyleCnt="2">
        <dgm:presLayoutVars>
          <dgm:bulletEnabled val="1"/>
        </dgm:presLayoutVars>
      </dgm:prSet>
      <dgm:spPr/>
    </dgm:pt>
    <dgm:pt modelId="{6CA45625-AF9D-46EE-AECA-6FCE72084C4C}" type="pres">
      <dgm:prSet presAssocID="{C51EA477-E0BE-4473-9472-DD255B48DEF6}" presName="spaceBetweenRectangles" presStyleCnt="0"/>
      <dgm:spPr/>
    </dgm:pt>
    <dgm:pt modelId="{F38033E1-845D-4FC7-8407-A4F9D660556F}" type="pres">
      <dgm:prSet presAssocID="{3D4238F6-3244-4A3F-9419-B253E317FADD}" presName="parentLin" presStyleCnt="0"/>
      <dgm:spPr/>
    </dgm:pt>
    <dgm:pt modelId="{E17C6F76-12D1-462A-BB71-B0465AEEC8DD}" type="pres">
      <dgm:prSet presAssocID="{3D4238F6-3244-4A3F-9419-B253E317FADD}" presName="parentLeftMargin" presStyleLbl="node1" presStyleIdx="0" presStyleCnt="2"/>
      <dgm:spPr/>
    </dgm:pt>
    <dgm:pt modelId="{3401F664-3C5B-460F-81CC-92F19DA08B7F}" type="pres">
      <dgm:prSet presAssocID="{3D4238F6-3244-4A3F-9419-B253E317FA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5EF5B6-7B60-4FA8-9A98-56667295C807}" type="pres">
      <dgm:prSet presAssocID="{3D4238F6-3244-4A3F-9419-B253E317FADD}" presName="negativeSpace" presStyleCnt="0"/>
      <dgm:spPr/>
    </dgm:pt>
    <dgm:pt modelId="{0836C345-57AA-4AD6-AE63-F1CB19FEF89A}" type="pres">
      <dgm:prSet presAssocID="{3D4238F6-3244-4A3F-9419-B253E317FA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34D60C-6173-4B26-8389-10EA9FA9F493}" type="presOf" srcId="{22237710-23AF-4187-9A68-BF211DA6C405}" destId="{E015220A-7472-497E-909E-4686DD6739EB}" srcOrd="1" destOrd="0" presId="urn:microsoft.com/office/officeart/2005/8/layout/list1"/>
    <dgm:cxn modelId="{280FBA23-2DAA-4F6C-A004-DA865C5672DB}" srcId="{22237710-23AF-4187-9A68-BF211DA6C405}" destId="{72DEDAB9-33BC-47D9-ADB1-2B4DFDD1CDCE}" srcOrd="0" destOrd="0" parTransId="{1A2F8E62-F80C-4827-8280-E26C81D50B81}" sibTransId="{46C558F3-533D-4F80-B79A-373A9461A888}"/>
    <dgm:cxn modelId="{0F505D26-7342-4A19-87A7-2F85B4947F9B}" type="presOf" srcId="{50E3FAC8-BD06-43A9-BD47-E7FC08E2E53B}" destId="{0836C345-57AA-4AD6-AE63-F1CB19FEF89A}" srcOrd="0" destOrd="3" presId="urn:microsoft.com/office/officeart/2005/8/layout/list1"/>
    <dgm:cxn modelId="{49195633-E753-4D4B-B822-FF2AF640062B}" srcId="{3D4238F6-3244-4A3F-9419-B253E317FADD}" destId="{50E3FAC8-BD06-43A9-BD47-E7FC08E2E53B}" srcOrd="3" destOrd="0" parTransId="{5A62EA09-A642-414D-A4A2-8C331419BDC8}" sibTransId="{F602F05D-1F44-4A57-B349-66E50CCC76E9}"/>
    <dgm:cxn modelId="{2681613C-DE74-4761-8AC8-6FCC939D4652}" srcId="{3D4238F6-3244-4A3F-9419-B253E317FADD}" destId="{13624C6B-A527-4EEB-8ACD-6BEECE880670}" srcOrd="4" destOrd="0" parTransId="{9FB3C7EF-6436-49BF-85ED-FF1508DA5C62}" sibTransId="{E96F8A80-F6AC-4B6F-AEE2-96BCC124879A}"/>
    <dgm:cxn modelId="{CCEE2163-0C3F-4ED4-85AB-524DFF0534B6}" srcId="{3D4238F6-3244-4A3F-9419-B253E317FADD}" destId="{B3FCFDFB-A229-4405-9AF7-3CA8F54B6225}" srcOrd="2" destOrd="0" parTransId="{6D832C19-4A64-452B-800F-6D453D850140}" sibTransId="{25A881EA-F6F1-4F30-A845-C5BA3160397B}"/>
    <dgm:cxn modelId="{EB24A043-A2CD-4A78-9CE0-20E0F6DBFC63}" type="presOf" srcId="{72DEDAB9-33BC-47D9-ADB1-2B4DFDD1CDCE}" destId="{FB31E9F7-C8C7-4269-86A0-16CD72248FFD}" srcOrd="0" destOrd="0" presId="urn:microsoft.com/office/officeart/2005/8/layout/list1"/>
    <dgm:cxn modelId="{4D3B724A-EA12-4875-82AB-526D7AC2BCB9}" srcId="{22237710-23AF-4187-9A68-BF211DA6C405}" destId="{BBD77F8B-6F85-40D4-91B2-4F0663BC0F70}" srcOrd="2" destOrd="0" parTransId="{DE1BFDFE-1F9E-44FB-BEB3-5A1E2045035A}" sibTransId="{BC3F75D3-490E-4AB5-BE1B-51825B22C98A}"/>
    <dgm:cxn modelId="{A6C5A84A-1A66-4878-9A0F-C3200903BDAD}" srcId="{3D4238F6-3244-4A3F-9419-B253E317FADD}" destId="{B4F43B07-2262-4D7C-9CDC-78367AB4D51B}" srcOrd="5" destOrd="0" parTransId="{AE010607-53C4-4245-BC0C-33312FABB4A3}" sibTransId="{3674489B-4018-469A-946B-6A0FC33EB198}"/>
    <dgm:cxn modelId="{2D13494B-FFB7-4106-9FF0-07E17F152EE7}" type="presOf" srcId="{BBD77F8B-6F85-40D4-91B2-4F0663BC0F70}" destId="{FB31E9F7-C8C7-4269-86A0-16CD72248FFD}" srcOrd="0" destOrd="2" presId="urn:microsoft.com/office/officeart/2005/8/layout/list1"/>
    <dgm:cxn modelId="{6F413876-C1D4-4B3F-B20C-CF6D460EAC31}" srcId="{3D4238F6-3244-4A3F-9419-B253E317FADD}" destId="{BFA52FE8-954D-4A94-B253-B6A1EA528B4E}" srcOrd="1" destOrd="0" parTransId="{9EEDB353-0335-4030-BFE5-7FFE3994BFDE}" sibTransId="{0C068050-9402-44EA-9483-FD405DD64A80}"/>
    <dgm:cxn modelId="{EF900078-C695-40BC-9DFB-D74D0F0050BC}" type="presOf" srcId="{3D4238F6-3244-4A3F-9419-B253E317FADD}" destId="{E17C6F76-12D1-462A-BB71-B0465AEEC8DD}" srcOrd="0" destOrd="0" presId="urn:microsoft.com/office/officeart/2005/8/layout/list1"/>
    <dgm:cxn modelId="{9259957B-5AC2-4A60-9940-D4858F805FC4}" type="presOf" srcId="{B3FCFDFB-A229-4405-9AF7-3CA8F54B6225}" destId="{0836C345-57AA-4AD6-AE63-F1CB19FEF89A}" srcOrd="0" destOrd="2" presId="urn:microsoft.com/office/officeart/2005/8/layout/list1"/>
    <dgm:cxn modelId="{3472C883-FB63-4128-B974-6D6EC3CA75AD}" type="presOf" srcId="{3D4238F6-3244-4A3F-9419-B253E317FADD}" destId="{3401F664-3C5B-460F-81CC-92F19DA08B7F}" srcOrd="1" destOrd="0" presId="urn:microsoft.com/office/officeart/2005/8/layout/list1"/>
    <dgm:cxn modelId="{978BC087-514F-4A45-8462-1E65CA498D28}" srcId="{28BDB65C-0336-47DE-A632-AFB483AF2982}" destId="{22237710-23AF-4187-9A68-BF211DA6C405}" srcOrd="0" destOrd="0" parTransId="{498D46E3-D646-45D3-A6C8-CC7E8D192B24}" sibTransId="{C51EA477-E0BE-4473-9472-DD255B48DEF6}"/>
    <dgm:cxn modelId="{A00F5988-6F03-4199-98C5-9715B8D110DE}" srcId="{22237710-23AF-4187-9A68-BF211DA6C405}" destId="{054BD7B0-17D7-4C62-A6B5-C68ED0D9EB4A}" srcOrd="1" destOrd="0" parTransId="{150FAC09-8CE2-41B5-ABAC-CEDE6047F583}" sibTransId="{D17A2058-10ED-4505-915B-0A811807A87D}"/>
    <dgm:cxn modelId="{B94A7693-D79B-4ED0-8B40-42CF603CB4E9}" type="presOf" srcId="{28BDB65C-0336-47DE-A632-AFB483AF2982}" destId="{7323C4F3-5995-40C5-8867-C9EB20C3FE93}" srcOrd="0" destOrd="0" presId="urn:microsoft.com/office/officeart/2005/8/layout/list1"/>
    <dgm:cxn modelId="{493288C4-8B55-4A15-833B-7757181746BC}" type="presOf" srcId="{B4F43B07-2262-4D7C-9CDC-78367AB4D51B}" destId="{0836C345-57AA-4AD6-AE63-F1CB19FEF89A}" srcOrd="0" destOrd="5" presId="urn:microsoft.com/office/officeart/2005/8/layout/list1"/>
    <dgm:cxn modelId="{099598D9-3D7D-458A-92D9-9521FAE266E0}" type="presOf" srcId="{22237710-23AF-4187-9A68-BF211DA6C405}" destId="{462D5585-9154-4A5A-993C-B6B79B11A455}" srcOrd="0" destOrd="0" presId="urn:microsoft.com/office/officeart/2005/8/layout/list1"/>
    <dgm:cxn modelId="{9BC983DF-88D5-42DB-857D-D9E2E35F222C}" type="presOf" srcId="{13624C6B-A527-4EEB-8ACD-6BEECE880670}" destId="{0836C345-57AA-4AD6-AE63-F1CB19FEF89A}" srcOrd="0" destOrd="4" presId="urn:microsoft.com/office/officeart/2005/8/layout/list1"/>
    <dgm:cxn modelId="{13F6C6E0-67D5-4694-8904-0617916F37A1}" srcId="{28BDB65C-0336-47DE-A632-AFB483AF2982}" destId="{3D4238F6-3244-4A3F-9419-B253E317FADD}" srcOrd="1" destOrd="0" parTransId="{45558278-A8FD-4E01-9B60-8CB7585C0E72}" sibTransId="{2B1AB101-913F-49C6-8EAD-A0C6EF4A3CC8}"/>
    <dgm:cxn modelId="{1E29E7F2-F3D3-43C9-AA90-D018B9464B6C}" type="presOf" srcId="{BFA52FE8-954D-4A94-B253-B6A1EA528B4E}" destId="{0836C345-57AA-4AD6-AE63-F1CB19FEF89A}" srcOrd="0" destOrd="1" presId="urn:microsoft.com/office/officeart/2005/8/layout/list1"/>
    <dgm:cxn modelId="{2188B9F3-1BCE-4760-9F55-8914D5BF2ADF}" type="presOf" srcId="{054BD7B0-17D7-4C62-A6B5-C68ED0D9EB4A}" destId="{FB31E9F7-C8C7-4269-86A0-16CD72248FFD}" srcOrd="0" destOrd="1" presId="urn:microsoft.com/office/officeart/2005/8/layout/list1"/>
    <dgm:cxn modelId="{1DE865F6-AAF8-45E5-BA15-8CB2E323916D}" type="presOf" srcId="{DDB8B931-B606-4E8C-B82C-8A9548A4309E}" destId="{0836C345-57AA-4AD6-AE63-F1CB19FEF89A}" srcOrd="0" destOrd="0" presId="urn:microsoft.com/office/officeart/2005/8/layout/list1"/>
    <dgm:cxn modelId="{47385FFA-82CA-4B6D-B76F-28EB481A30F0}" srcId="{3D4238F6-3244-4A3F-9419-B253E317FADD}" destId="{DDB8B931-B606-4E8C-B82C-8A9548A4309E}" srcOrd="0" destOrd="0" parTransId="{8E6E8B82-5F9E-48EE-A527-12DAC708BCF1}" sibTransId="{186EC10C-6A20-4D92-B4EB-50CF961E7586}"/>
    <dgm:cxn modelId="{E65E5BEA-D6A7-4D4E-A08C-76DDCB122810}" type="presParOf" srcId="{7323C4F3-5995-40C5-8867-C9EB20C3FE93}" destId="{9FCB72C3-6478-478E-8C8D-CED45A8A8FAA}" srcOrd="0" destOrd="0" presId="urn:microsoft.com/office/officeart/2005/8/layout/list1"/>
    <dgm:cxn modelId="{70664073-348E-42C4-988A-FC7D936C8696}" type="presParOf" srcId="{9FCB72C3-6478-478E-8C8D-CED45A8A8FAA}" destId="{462D5585-9154-4A5A-993C-B6B79B11A455}" srcOrd="0" destOrd="0" presId="urn:microsoft.com/office/officeart/2005/8/layout/list1"/>
    <dgm:cxn modelId="{33B2B580-283F-425C-AD87-7B3C65BB0A79}" type="presParOf" srcId="{9FCB72C3-6478-478E-8C8D-CED45A8A8FAA}" destId="{E015220A-7472-497E-909E-4686DD6739EB}" srcOrd="1" destOrd="0" presId="urn:microsoft.com/office/officeart/2005/8/layout/list1"/>
    <dgm:cxn modelId="{AF561879-5A2A-4D2B-AB3E-01A72D87FC78}" type="presParOf" srcId="{7323C4F3-5995-40C5-8867-C9EB20C3FE93}" destId="{DD9127C0-FB34-4DE3-869E-1906C658BC4A}" srcOrd="1" destOrd="0" presId="urn:microsoft.com/office/officeart/2005/8/layout/list1"/>
    <dgm:cxn modelId="{93B09F4C-9B2D-4B70-AE2B-B7F9AC5E4418}" type="presParOf" srcId="{7323C4F3-5995-40C5-8867-C9EB20C3FE93}" destId="{FB31E9F7-C8C7-4269-86A0-16CD72248FFD}" srcOrd="2" destOrd="0" presId="urn:microsoft.com/office/officeart/2005/8/layout/list1"/>
    <dgm:cxn modelId="{3FB3DAAC-67A6-4428-B78D-9581451E795F}" type="presParOf" srcId="{7323C4F3-5995-40C5-8867-C9EB20C3FE93}" destId="{6CA45625-AF9D-46EE-AECA-6FCE72084C4C}" srcOrd="3" destOrd="0" presId="urn:microsoft.com/office/officeart/2005/8/layout/list1"/>
    <dgm:cxn modelId="{114D716F-CC7F-41F9-92B3-7D4CD0B6DD66}" type="presParOf" srcId="{7323C4F3-5995-40C5-8867-C9EB20C3FE93}" destId="{F38033E1-845D-4FC7-8407-A4F9D660556F}" srcOrd="4" destOrd="0" presId="urn:microsoft.com/office/officeart/2005/8/layout/list1"/>
    <dgm:cxn modelId="{7168FB25-6067-43DD-A169-E09CA66D76D3}" type="presParOf" srcId="{F38033E1-845D-4FC7-8407-A4F9D660556F}" destId="{E17C6F76-12D1-462A-BB71-B0465AEEC8DD}" srcOrd="0" destOrd="0" presId="urn:microsoft.com/office/officeart/2005/8/layout/list1"/>
    <dgm:cxn modelId="{7A7AED77-8E38-48F5-B518-D3A2B6539242}" type="presParOf" srcId="{F38033E1-845D-4FC7-8407-A4F9D660556F}" destId="{3401F664-3C5B-460F-81CC-92F19DA08B7F}" srcOrd="1" destOrd="0" presId="urn:microsoft.com/office/officeart/2005/8/layout/list1"/>
    <dgm:cxn modelId="{0E021D12-5236-4A39-B267-D2FBF4D8C00F}" type="presParOf" srcId="{7323C4F3-5995-40C5-8867-C9EB20C3FE93}" destId="{9F5EF5B6-7B60-4FA8-9A98-56667295C807}" srcOrd="5" destOrd="0" presId="urn:microsoft.com/office/officeart/2005/8/layout/list1"/>
    <dgm:cxn modelId="{D26F0EB2-5A34-41C5-BE6C-8BBA84C420B3}" type="presParOf" srcId="{7323C4F3-5995-40C5-8867-C9EB20C3FE93}" destId="{0836C345-57AA-4AD6-AE63-F1CB19FEF8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F4EE3-DA6D-4455-839D-C55ECA875A2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711381-D333-4E23-B04C-69D3498678F9}">
      <dgm:prSet custT="1"/>
      <dgm:spPr/>
      <dgm:t>
        <a:bodyPr/>
        <a:lstStyle/>
        <a:p>
          <a:r>
            <a:rPr lang="en-US" sz="4000" dirty="0"/>
            <a:t>7(a), 504, &amp; Microloans</a:t>
          </a:r>
        </a:p>
      </dgm:t>
    </dgm:pt>
    <dgm:pt modelId="{44072E8D-56D5-4069-A00C-CCEB22E47F6A}" type="parTrans" cxnId="{CAFC8830-BA13-4BD2-B441-79DCB677C082}">
      <dgm:prSet/>
      <dgm:spPr/>
      <dgm:t>
        <a:bodyPr/>
        <a:lstStyle/>
        <a:p>
          <a:endParaRPr lang="en-US"/>
        </a:p>
      </dgm:t>
    </dgm:pt>
    <dgm:pt modelId="{222AC7B5-D518-4903-A567-32289610391E}" type="sibTrans" cxnId="{CAFC8830-BA13-4BD2-B441-79DCB677C082}">
      <dgm:prSet/>
      <dgm:spPr/>
      <dgm:t>
        <a:bodyPr/>
        <a:lstStyle/>
        <a:p>
          <a:endParaRPr lang="en-US"/>
        </a:p>
      </dgm:t>
    </dgm:pt>
    <dgm:pt modelId="{7F071B74-1B93-405A-BF26-B4E1307CC001}">
      <dgm:prSet custT="1"/>
      <dgm:spPr/>
      <dgm:t>
        <a:bodyPr/>
        <a:lstStyle/>
        <a:p>
          <a:endParaRPr lang="en-US" sz="2000" dirty="0"/>
        </a:p>
      </dgm:t>
    </dgm:pt>
    <dgm:pt modelId="{8CB50F89-0488-455B-9462-17A968655654}" type="parTrans" cxnId="{659421DF-1B3C-494A-A0D4-1D1A54637F26}">
      <dgm:prSet/>
      <dgm:spPr/>
      <dgm:t>
        <a:bodyPr/>
        <a:lstStyle/>
        <a:p>
          <a:endParaRPr lang="en-US"/>
        </a:p>
      </dgm:t>
    </dgm:pt>
    <dgm:pt modelId="{BBA2A631-9379-47DC-A6CB-6A0EBAFB319C}" type="sibTrans" cxnId="{659421DF-1B3C-494A-A0D4-1D1A54637F26}">
      <dgm:prSet/>
      <dgm:spPr/>
      <dgm:t>
        <a:bodyPr/>
        <a:lstStyle/>
        <a:p>
          <a:endParaRPr lang="en-US"/>
        </a:p>
      </dgm:t>
    </dgm:pt>
    <dgm:pt modelId="{5EF0F713-EB43-463B-B9C3-413289A9147A}">
      <dgm:prSet custT="1"/>
      <dgm:spPr/>
      <dgm:t>
        <a:bodyPr/>
        <a:lstStyle/>
        <a:p>
          <a:r>
            <a:rPr lang="en-US" sz="2000" b="0" i="0" dirty="0"/>
            <a:t>The SBA will automatically pay the principal, interest, and fees of </a:t>
          </a:r>
          <a:r>
            <a:rPr lang="en-US" sz="2000" b="1" i="0" dirty="0"/>
            <a:t>current 7(a), 504, and microloans</a:t>
          </a:r>
          <a:r>
            <a:rPr lang="en-US" sz="2000" b="0" i="0" dirty="0"/>
            <a:t> in regular servicing status for a period of six months.</a:t>
          </a:r>
          <a:endParaRPr lang="en-US" sz="2000" dirty="0"/>
        </a:p>
      </dgm:t>
    </dgm:pt>
    <dgm:pt modelId="{041508F7-23D4-449E-89A6-BA00325AB9D7}" type="parTrans" cxnId="{8D84AE15-EC05-4B4B-9748-45BC78C95228}">
      <dgm:prSet/>
      <dgm:spPr/>
      <dgm:t>
        <a:bodyPr/>
        <a:lstStyle/>
        <a:p>
          <a:endParaRPr lang="en-US"/>
        </a:p>
      </dgm:t>
    </dgm:pt>
    <dgm:pt modelId="{AC6150ED-1543-409E-8CD9-EAFB287DFE80}" type="sibTrans" cxnId="{8D84AE15-EC05-4B4B-9748-45BC78C95228}">
      <dgm:prSet/>
      <dgm:spPr/>
      <dgm:t>
        <a:bodyPr/>
        <a:lstStyle/>
        <a:p>
          <a:endParaRPr lang="en-US"/>
        </a:p>
      </dgm:t>
    </dgm:pt>
    <dgm:pt modelId="{CF062FA1-6745-400D-BC7F-78FBA4605D91}">
      <dgm:prSet custT="1"/>
      <dgm:spPr/>
      <dgm:t>
        <a:bodyPr/>
        <a:lstStyle/>
        <a:p>
          <a:r>
            <a:rPr lang="en-US" sz="4000" dirty="0"/>
            <a:t>Existing Disaster Loans</a:t>
          </a:r>
        </a:p>
      </dgm:t>
    </dgm:pt>
    <dgm:pt modelId="{07892650-347A-41F3-8AD7-32D38221B2F4}" type="parTrans" cxnId="{B3C8B7D1-1FA0-4473-A44A-BA017E3669AB}">
      <dgm:prSet/>
      <dgm:spPr/>
      <dgm:t>
        <a:bodyPr/>
        <a:lstStyle/>
        <a:p>
          <a:endParaRPr lang="en-US"/>
        </a:p>
      </dgm:t>
    </dgm:pt>
    <dgm:pt modelId="{CAF54D51-81F2-4EAC-B99A-0F81CCEC34C0}" type="sibTrans" cxnId="{B3C8B7D1-1FA0-4473-A44A-BA017E3669AB}">
      <dgm:prSet/>
      <dgm:spPr/>
      <dgm:t>
        <a:bodyPr/>
        <a:lstStyle/>
        <a:p>
          <a:endParaRPr lang="en-US"/>
        </a:p>
      </dgm:t>
    </dgm:pt>
    <dgm:pt modelId="{3E7C3C99-E056-4AE0-B81F-2FBBB48E8BB0}">
      <dgm:prSet custT="1"/>
      <dgm:spPr/>
      <dgm:t>
        <a:bodyPr/>
        <a:lstStyle/>
        <a:p>
          <a:r>
            <a:rPr lang="en-US" sz="2400" dirty="0"/>
            <a:t>SBA will </a:t>
          </a:r>
          <a:r>
            <a:rPr lang="en-US" sz="2400" b="0" i="0" dirty="0"/>
            <a:t>defer existing loan payments through December 31, 2020 automatically.   </a:t>
          </a:r>
          <a:endParaRPr lang="en-US" sz="2400" dirty="0"/>
        </a:p>
      </dgm:t>
    </dgm:pt>
    <dgm:pt modelId="{4A5ACE77-9BA6-4155-9A9C-8A212A164DD6}" type="parTrans" cxnId="{C5257D7C-1AC3-4C7E-BFAA-3CBE50AB8FA4}">
      <dgm:prSet/>
      <dgm:spPr/>
      <dgm:t>
        <a:bodyPr/>
        <a:lstStyle/>
        <a:p>
          <a:endParaRPr lang="en-US"/>
        </a:p>
      </dgm:t>
    </dgm:pt>
    <dgm:pt modelId="{C3E7BB8B-B92E-4634-B85F-B2FAC9DE6DBD}" type="sibTrans" cxnId="{C5257D7C-1AC3-4C7E-BFAA-3CBE50AB8FA4}">
      <dgm:prSet/>
      <dgm:spPr/>
      <dgm:t>
        <a:bodyPr/>
        <a:lstStyle/>
        <a:p>
          <a:endParaRPr lang="en-US"/>
        </a:p>
      </dgm:t>
    </dgm:pt>
    <dgm:pt modelId="{B4749DA2-8D30-4666-B026-313FC037E02A}">
      <dgm:prSet custT="1"/>
      <dgm:spPr/>
      <dgm:t>
        <a:bodyPr/>
        <a:lstStyle/>
        <a:p>
          <a:r>
            <a:rPr lang="en-US" sz="2400" b="0" i="0" dirty="0"/>
            <a:t>Borrowers of home and business disaster loans do not have to contact SBA to request deferment.</a:t>
          </a:r>
          <a:endParaRPr lang="en-US" sz="2400" dirty="0"/>
        </a:p>
      </dgm:t>
    </dgm:pt>
    <dgm:pt modelId="{9E9EBBF3-BD61-4F18-90E1-E6BA45D0A75C}" type="parTrans" cxnId="{E41B164E-7BBF-46E4-94DC-AE02653F9306}">
      <dgm:prSet/>
      <dgm:spPr/>
      <dgm:t>
        <a:bodyPr/>
        <a:lstStyle/>
        <a:p>
          <a:endParaRPr lang="en-US"/>
        </a:p>
      </dgm:t>
    </dgm:pt>
    <dgm:pt modelId="{CE748356-EFC5-4BA5-8865-B26A314F308C}" type="sibTrans" cxnId="{E41B164E-7BBF-46E4-94DC-AE02653F9306}">
      <dgm:prSet/>
      <dgm:spPr/>
      <dgm:t>
        <a:bodyPr/>
        <a:lstStyle/>
        <a:p>
          <a:endParaRPr lang="en-US"/>
        </a:p>
      </dgm:t>
    </dgm:pt>
    <dgm:pt modelId="{72185467-06C8-4507-B2DC-181C803B1836}">
      <dgm:prSet custT="1"/>
      <dgm:spPr/>
      <dgm:t>
        <a:bodyPr/>
        <a:lstStyle/>
        <a:p>
          <a:r>
            <a:rPr lang="en-US" sz="2000" dirty="0"/>
            <a:t>If Lender receives a payment from a Borrower after March 27, 2020, they must inform Borrower it has the option of:  Lender either returning the payment or applying the payment to further reduce the balance.</a:t>
          </a:r>
          <a:br>
            <a:rPr lang="en-US" sz="2000" dirty="0"/>
          </a:br>
          <a:endParaRPr lang="en-US" sz="1000" dirty="0"/>
        </a:p>
      </dgm:t>
    </dgm:pt>
    <dgm:pt modelId="{4F672E4F-B11D-473E-AA20-09ADFD20B344}" type="parTrans" cxnId="{6A133646-FBBE-4059-923A-0CFE3A88BB12}">
      <dgm:prSet/>
      <dgm:spPr/>
      <dgm:t>
        <a:bodyPr/>
        <a:lstStyle/>
        <a:p>
          <a:endParaRPr lang="en-US"/>
        </a:p>
      </dgm:t>
    </dgm:pt>
    <dgm:pt modelId="{1345880D-DC80-4008-9173-713AD196F643}" type="sibTrans" cxnId="{6A133646-FBBE-4059-923A-0CFE3A88BB12}">
      <dgm:prSet/>
      <dgm:spPr/>
      <dgm:t>
        <a:bodyPr/>
        <a:lstStyle/>
        <a:p>
          <a:endParaRPr lang="en-US"/>
        </a:p>
      </dgm:t>
    </dgm:pt>
    <dgm:pt modelId="{1D863631-8D89-48D0-90B1-F82DA1569ECC}" type="pres">
      <dgm:prSet presAssocID="{9E9F4EE3-DA6D-4455-839D-C55ECA875A26}" presName="Name0" presStyleCnt="0">
        <dgm:presLayoutVars>
          <dgm:dir/>
          <dgm:animLvl val="lvl"/>
          <dgm:resizeHandles val="exact"/>
        </dgm:presLayoutVars>
      </dgm:prSet>
      <dgm:spPr/>
    </dgm:pt>
    <dgm:pt modelId="{E9FC0936-DBE8-40FD-AE6F-491B6ADE5B9E}" type="pres">
      <dgm:prSet presAssocID="{EA711381-D333-4E23-B04C-69D3498678F9}" presName="composite" presStyleCnt="0"/>
      <dgm:spPr/>
    </dgm:pt>
    <dgm:pt modelId="{4CBF3906-F76D-4C2D-9596-C700A2565793}" type="pres">
      <dgm:prSet presAssocID="{EA711381-D333-4E23-B04C-69D3498678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36974E5-C4B7-4C5D-A751-C41002BB2088}" type="pres">
      <dgm:prSet presAssocID="{EA711381-D333-4E23-B04C-69D3498678F9}" presName="desTx" presStyleLbl="alignAccFollowNode1" presStyleIdx="0" presStyleCnt="2" custScaleX="100000" custScaleY="100000" custLinFactNeighborX="-1" custLinFactNeighborY="217">
        <dgm:presLayoutVars>
          <dgm:bulletEnabled val="1"/>
        </dgm:presLayoutVars>
      </dgm:prSet>
      <dgm:spPr/>
    </dgm:pt>
    <dgm:pt modelId="{828FAC66-7423-4873-86CF-8450C8A00C6E}" type="pres">
      <dgm:prSet presAssocID="{222AC7B5-D518-4903-A567-32289610391E}" presName="space" presStyleCnt="0"/>
      <dgm:spPr/>
    </dgm:pt>
    <dgm:pt modelId="{1D6BB7C1-0681-4F20-8150-58B73F210FBF}" type="pres">
      <dgm:prSet presAssocID="{CF062FA1-6745-400D-BC7F-78FBA4605D91}" presName="composite" presStyleCnt="0"/>
      <dgm:spPr/>
    </dgm:pt>
    <dgm:pt modelId="{2DAE759F-E3B2-4DE4-9ABD-370B68AA7FA3}" type="pres">
      <dgm:prSet presAssocID="{CF062FA1-6745-400D-BC7F-78FBA4605D91}" presName="parTx" presStyleLbl="alignNode1" presStyleIdx="1" presStyleCnt="2" custLinFactNeighborX="3404" custLinFactNeighborY="-663">
        <dgm:presLayoutVars>
          <dgm:chMax val="0"/>
          <dgm:chPref val="0"/>
          <dgm:bulletEnabled val="1"/>
        </dgm:presLayoutVars>
      </dgm:prSet>
      <dgm:spPr/>
    </dgm:pt>
    <dgm:pt modelId="{955E7445-71F8-4522-B4CF-6596823C2505}" type="pres">
      <dgm:prSet presAssocID="{CF062FA1-6745-400D-BC7F-78FBA4605D91}" presName="desTx" presStyleLbl="alignAccFollowNode1" presStyleIdx="1" presStyleCnt="2" custLinFactNeighborX="103" custLinFactNeighborY="281">
        <dgm:presLayoutVars>
          <dgm:bulletEnabled val="1"/>
        </dgm:presLayoutVars>
      </dgm:prSet>
      <dgm:spPr/>
    </dgm:pt>
  </dgm:ptLst>
  <dgm:cxnLst>
    <dgm:cxn modelId="{6C961706-194B-478B-A79D-1D98BE5A8552}" type="presOf" srcId="{72185467-06C8-4507-B2DC-181C803B1836}" destId="{736974E5-C4B7-4C5D-A751-C41002BB2088}" srcOrd="0" destOrd="2" presId="urn:microsoft.com/office/officeart/2005/8/layout/hList1"/>
    <dgm:cxn modelId="{8D84AE15-EC05-4B4B-9748-45BC78C95228}" srcId="{EA711381-D333-4E23-B04C-69D3498678F9}" destId="{5EF0F713-EB43-463B-B9C3-413289A9147A}" srcOrd="1" destOrd="0" parTransId="{041508F7-23D4-449E-89A6-BA00325AB9D7}" sibTransId="{AC6150ED-1543-409E-8CD9-EAFB287DFE80}"/>
    <dgm:cxn modelId="{CAFC8830-BA13-4BD2-B441-79DCB677C082}" srcId="{9E9F4EE3-DA6D-4455-839D-C55ECA875A26}" destId="{EA711381-D333-4E23-B04C-69D3498678F9}" srcOrd="0" destOrd="0" parTransId="{44072E8D-56D5-4069-A00C-CCEB22E47F6A}" sibTransId="{222AC7B5-D518-4903-A567-32289610391E}"/>
    <dgm:cxn modelId="{1DAC7F65-D2F5-42EA-8787-944CF148D5F7}" type="presOf" srcId="{B4749DA2-8D30-4666-B026-313FC037E02A}" destId="{955E7445-71F8-4522-B4CF-6596823C2505}" srcOrd="0" destOrd="1" presId="urn:microsoft.com/office/officeart/2005/8/layout/hList1"/>
    <dgm:cxn modelId="{6A133646-FBBE-4059-923A-0CFE3A88BB12}" srcId="{EA711381-D333-4E23-B04C-69D3498678F9}" destId="{72185467-06C8-4507-B2DC-181C803B1836}" srcOrd="2" destOrd="0" parTransId="{4F672E4F-B11D-473E-AA20-09ADFD20B344}" sibTransId="{1345880D-DC80-4008-9173-713AD196F643}"/>
    <dgm:cxn modelId="{7869C368-5FA3-4D5B-98BD-1A7197B5919E}" type="presOf" srcId="{CF062FA1-6745-400D-BC7F-78FBA4605D91}" destId="{2DAE759F-E3B2-4DE4-9ABD-370B68AA7FA3}" srcOrd="0" destOrd="0" presId="urn:microsoft.com/office/officeart/2005/8/layout/hList1"/>
    <dgm:cxn modelId="{1F33C54C-FC84-4619-8349-CC133CC4D16E}" type="presOf" srcId="{9E9F4EE3-DA6D-4455-839D-C55ECA875A26}" destId="{1D863631-8D89-48D0-90B1-F82DA1569ECC}" srcOrd="0" destOrd="0" presId="urn:microsoft.com/office/officeart/2005/8/layout/hList1"/>
    <dgm:cxn modelId="{E41B164E-7BBF-46E4-94DC-AE02653F9306}" srcId="{CF062FA1-6745-400D-BC7F-78FBA4605D91}" destId="{B4749DA2-8D30-4666-B026-313FC037E02A}" srcOrd="1" destOrd="0" parTransId="{9E9EBBF3-BD61-4F18-90E1-E6BA45D0A75C}" sibTransId="{CE748356-EFC5-4BA5-8865-B26A314F308C}"/>
    <dgm:cxn modelId="{041E3F54-BEA8-4703-9302-CEB0780BC0C6}" type="presOf" srcId="{7F071B74-1B93-405A-BF26-B4E1307CC001}" destId="{736974E5-C4B7-4C5D-A751-C41002BB2088}" srcOrd="0" destOrd="0" presId="urn:microsoft.com/office/officeart/2005/8/layout/hList1"/>
    <dgm:cxn modelId="{C5257D7C-1AC3-4C7E-BFAA-3CBE50AB8FA4}" srcId="{CF062FA1-6745-400D-BC7F-78FBA4605D91}" destId="{3E7C3C99-E056-4AE0-B81F-2FBBB48E8BB0}" srcOrd="0" destOrd="0" parTransId="{4A5ACE77-9BA6-4155-9A9C-8A212A164DD6}" sibTransId="{C3E7BB8B-B92E-4634-B85F-B2FAC9DE6DBD}"/>
    <dgm:cxn modelId="{BD7E30C1-73BB-45EB-9710-61B7826A84BD}" type="presOf" srcId="{5EF0F713-EB43-463B-B9C3-413289A9147A}" destId="{736974E5-C4B7-4C5D-A751-C41002BB2088}" srcOrd="0" destOrd="1" presId="urn:microsoft.com/office/officeart/2005/8/layout/hList1"/>
    <dgm:cxn modelId="{B3C8B7D1-1FA0-4473-A44A-BA017E3669AB}" srcId="{9E9F4EE3-DA6D-4455-839D-C55ECA875A26}" destId="{CF062FA1-6745-400D-BC7F-78FBA4605D91}" srcOrd="1" destOrd="0" parTransId="{07892650-347A-41F3-8AD7-32D38221B2F4}" sibTransId="{CAF54D51-81F2-4EAC-B99A-0F81CCEC34C0}"/>
    <dgm:cxn modelId="{B9FF29D7-2A6D-4919-9A50-E599DA782B0D}" type="presOf" srcId="{3E7C3C99-E056-4AE0-B81F-2FBBB48E8BB0}" destId="{955E7445-71F8-4522-B4CF-6596823C2505}" srcOrd="0" destOrd="0" presId="urn:microsoft.com/office/officeart/2005/8/layout/hList1"/>
    <dgm:cxn modelId="{659421DF-1B3C-494A-A0D4-1D1A54637F26}" srcId="{EA711381-D333-4E23-B04C-69D3498678F9}" destId="{7F071B74-1B93-405A-BF26-B4E1307CC001}" srcOrd="0" destOrd="0" parTransId="{8CB50F89-0488-455B-9462-17A968655654}" sibTransId="{BBA2A631-9379-47DC-A6CB-6A0EBAFB319C}"/>
    <dgm:cxn modelId="{8D2E75FC-FDD8-476F-8C3A-BAFB11C670F4}" type="presOf" srcId="{EA711381-D333-4E23-B04C-69D3498678F9}" destId="{4CBF3906-F76D-4C2D-9596-C700A2565793}" srcOrd="0" destOrd="0" presId="urn:microsoft.com/office/officeart/2005/8/layout/hList1"/>
    <dgm:cxn modelId="{7F381618-AE62-466D-8409-C99032F10A5A}" type="presParOf" srcId="{1D863631-8D89-48D0-90B1-F82DA1569ECC}" destId="{E9FC0936-DBE8-40FD-AE6F-491B6ADE5B9E}" srcOrd="0" destOrd="0" presId="urn:microsoft.com/office/officeart/2005/8/layout/hList1"/>
    <dgm:cxn modelId="{6AC6A292-CA92-4E93-8C3E-DC94F104F0BD}" type="presParOf" srcId="{E9FC0936-DBE8-40FD-AE6F-491B6ADE5B9E}" destId="{4CBF3906-F76D-4C2D-9596-C700A2565793}" srcOrd="0" destOrd="0" presId="urn:microsoft.com/office/officeart/2005/8/layout/hList1"/>
    <dgm:cxn modelId="{34A3B513-2451-44D9-AC4E-DE0D58E8272B}" type="presParOf" srcId="{E9FC0936-DBE8-40FD-AE6F-491B6ADE5B9E}" destId="{736974E5-C4B7-4C5D-A751-C41002BB2088}" srcOrd="1" destOrd="0" presId="urn:microsoft.com/office/officeart/2005/8/layout/hList1"/>
    <dgm:cxn modelId="{BAFA1931-DBBF-4633-8F4A-A85EFA1520D9}" type="presParOf" srcId="{1D863631-8D89-48D0-90B1-F82DA1569ECC}" destId="{828FAC66-7423-4873-86CF-8450C8A00C6E}" srcOrd="1" destOrd="0" presId="urn:microsoft.com/office/officeart/2005/8/layout/hList1"/>
    <dgm:cxn modelId="{D3D777EA-CE6F-4B7A-91D4-2C615561191F}" type="presParOf" srcId="{1D863631-8D89-48D0-90B1-F82DA1569ECC}" destId="{1D6BB7C1-0681-4F20-8150-58B73F210FBF}" srcOrd="2" destOrd="0" presId="urn:microsoft.com/office/officeart/2005/8/layout/hList1"/>
    <dgm:cxn modelId="{6BEA5CD9-0498-4FDB-8DB4-2966A5ADD37E}" type="presParOf" srcId="{1D6BB7C1-0681-4F20-8150-58B73F210FBF}" destId="{2DAE759F-E3B2-4DE4-9ABD-370B68AA7FA3}" srcOrd="0" destOrd="0" presId="urn:microsoft.com/office/officeart/2005/8/layout/hList1"/>
    <dgm:cxn modelId="{A3E5F9FD-453E-47D3-9FE9-FC95038C7878}" type="presParOf" srcId="{1D6BB7C1-0681-4F20-8150-58B73F210FBF}" destId="{955E7445-71F8-4522-B4CF-6596823C25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1B8E2-0D1A-4AFD-88AB-396CDFF605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1DE337D-45D2-44D3-B9AE-97894C35C8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Loans up to $2 million; no payments for 12 months </a:t>
          </a:r>
        </a:p>
      </dgm:t>
    </dgm:pt>
    <dgm:pt modelId="{2097917F-AD25-4C94-99FD-6421395DA6EB}" type="parTrans" cxnId="{4E0C7BB0-3730-46FB-B260-AFBFE5BB00F1}">
      <dgm:prSet/>
      <dgm:spPr/>
      <dgm:t>
        <a:bodyPr/>
        <a:lstStyle/>
        <a:p>
          <a:endParaRPr lang="en-US" sz="1800"/>
        </a:p>
      </dgm:t>
    </dgm:pt>
    <dgm:pt modelId="{8112EB70-F864-4E08-9B63-F329579177E7}" type="sibTrans" cxnId="{4E0C7BB0-3730-46FB-B260-AFBFE5BB00F1}">
      <dgm:prSet/>
      <dgm:spPr/>
      <dgm:t>
        <a:bodyPr/>
        <a:lstStyle/>
        <a:p>
          <a:endParaRPr lang="en-US" sz="1800"/>
        </a:p>
      </dgm:t>
    </dgm:pt>
    <dgm:pt modelId="{8FE7BB52-D2CE-40CB-8E5E-6DAC238F09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Small businesses,  Small Ag cooperatives, and private non-profits are eligible</a:t>
          </a:r>
        </a:p>
      </dgm:t>
    </dgm:pt>
    <dgm:pt modelId="{462480AA-12A4-421D-AA4E-97CB92667F95}" type="parTrans" cxnId="{15C837B8-950B-4A01-B07E-E64C541F2A7D}">
      <dgm:prSet/>
      <dgm:spPr/>
      <dgm:t>
        <a:bodyPr/>
        <a:lstStyle/>
        <a:p>
          <a:endParaRPr lang="en-US" sz="1800"/>
        </a:p>
      </dgm:t>
    </dgm:pt>
    <dgm:pt modelId="{FE09E234-E0F9-4A33-81C9-E88482035847}" type="sibTrans" cxnId="{15C837B8-950B-4A01-B07E-E64C541F2A7D}">
      <dgm:prSet/>
      <dgm:spPr/>
      <dgm:t>
        <a:bodyPr/>
        <a:lstStyle/>
        <a:p>
          <a:endParaRPr lang="en-US" sz="1800"/>
        </a:p>
      </dgm:t>
    </dgm:pt>
    <dgm:pt modelId="{B33DD672-6840-4930-82DB-6EE42E087C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May be used for fixed debts, payroll, accounts payable and other bills affected by the disaster</a:t>
          </a:r>
        </a:p>
      </dgm:t>
    </dgm:pt>
    <dgm:pt modelId="{737F67ED-FE45-40D7-AD02-827ADE64908A}" type="parTrans" cxnId="{74FD01A8-F275-4577-8F27-BB5D02FF337B}">
      <dgm:prSet/>
      <dgm:spPr/>
      <dgm:t>
        <a:bodyPr/>
        <a:lstStyle/>
        <a:p>
          <a:endParaRPr lang="en-US" sz="1800"/>
        </a:p>
      </dgm:t>
    </dgm:pt>
    <dgm:pt modelId="{80B1231A-D204-417F-90B7-B5F063E51839}" type="sibTrans" cxnId="{74FD01A8-F275-4577-8F27-BB5D02FF337B}">
      <dgm:prSet/>
      <dgm:spPr/>
      <dgm:t>
        <a:bodyPr/>
        <a:lstStyle/>
        <a:p>
          <a:endParaRPr lang="en-US" sz="1800"/>
        </a:p>
      </dgm:t>
    </dgm:pt>
    <dgm:pt modelId="{E36F5050-541D-4863-B54B-C8F0797E5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May be approved  solely on the applicant credit score.  </a:t>
          </a:r>
        </a:p>
      </dgm:t>
    </dgm:pt>
    <dgm:pt modelId="{E03FE54B-300E-41E6-92FD-CFAFAEC16071}" type="parTrans" cxnId="{E646FF57-F3A6-4F3A-9D4D-98CDCC5DEE16}">
      <dgm:prSet/>
      <dgm:spPr/>
      <dgm:t>
        <a:bodyPr/>
        <a:lstStyle/>
        <a:p>
          <a:endParaRPr lang="en-US" sz="1800"/>
        </a:p>
      </dgm:t>
    </dgm:pt>
    <dgm:pt modelId="{FA25D3C4-2EF0-4A8D-A654-FDD6D9A56A6E}" type="sibTrans" cxnId="{E646FF57-F3A6-4F3A-9D4D-98CDCC5DEE16}">
      <dgm:prSet/>
      <dgm:spPr/>
      <dgm:t>
        <a:bodyPr/>
        <a:lstStyle/>
        <a:p>
          <a:endParaRPr lang="en-US" sz="1800"/>
        </a:p>
      </dgm:t>
    </dgm:pt>
    <dgm:pt modelId="{D557A455-B952-4F9B-B7D8-480E091166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Long-term repayments up to 30 years </a:t>
          </a:r>
        </a:p>
      </dgm:t>
    </dgm:pt>
    <dgm:pt modelId="{14D883B5-B0CC-4E6A-8264-A1ACDBC08978}" type="parTrans" cxnId="{7D40E99F-48C3-4DB1-847A-50A6E1DC9235}">
      <dgm:prSet/>
      <dgm:spPr/>
      <dgm:t>
        <a:bodyPr/>
        <a:lstStyle/>
        <a:p>
          <a:endParaRPr lang="en-US" sz="1800"/>
        </a:p>
      </dgm:t>
    </dgm:pt>
    <dgm:pt modelId="{E8D07BC9-F71E-4829-B7D2-FE1633ECB4C2}" type="sibTrans" cxnId="{7D40E99F-48C3-4DB1-847A-50A6E1DC9235}">
      <dgm:prSet/>
      <dgm:spPr/>
      <dgm:t>
        <a:bodyPr/>
        <a:lstStyle/>
        <a:p>
          <a:endParaRPr lang="en-US" sz="1800"/>
        </a:p>
      </dgm:t>
    </dgm:pt>
    <dgm:pt modelId="{DAD89A83-65A1-4255-81DE-DDDC6D4F4D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3.75% interest rate for small businesses; 2.75% for private non-profits.  </a:t>
          </a:r>
        </a:p>
      </dgm:t>
    </dgm:pt>
    <dgm:pt modelId="{3B8C4D1C-8026-48EA-852E-7E9A6D0821D7}" type="sibTrans" cxnId="{21F681FB-6E43-4A36-ABA4-D46A7851BD18}">
      <dgm:prSet/>
      <dgm:spPr/>
      <dgm:t>
        <a:bodyPr/>
        <a:lstStyle/>
        <a:p>
          <a:endParaRPr lang="en-US" sz="1800"/>
        </a:p>
      </dgm:t>
    </dgm:pt>
    <dgm:pt modelId="{3F48D0CC-C140-4B7B-B59C-ECA09A83DB8C}" type="parTrans" cxnId="{21F681FB-6E43-4A36-ABA4-D46A7851BD18}">
      <dgm:prSet/>
      <dgm:spPr/>
      <dgm:t>
        <a:bodyPr/>
        <a:lstStyle/>
        <a:p>
          <a:endParaRPr lang="en-US" sz="1800"/>
        </a:p>
      </dgm:t>
    </dgm:pt>
    <dgm:pt modelId="{7FF45BE8-3E5D-4352-80E3-46700F8D0AE8}" type="pres">
      <dgm:prSet presAssocID="{CF51B8E2-0D1A-4AFD-88AB-396CDFF60509}" presName="root" presStyleCnt="0">
        <dgm:presLayoutVars>
          <dgm:dir/>
          <dgm:resizeHandles val="exact"/>
        </dgm:presLayoutVars>
      </dgm:prSet>
      <dgm:spPr/>
    </dgm:pt>
    <dgm:pt modelId="{A8A0901C-E855-492E-8811-FE1C620885FB}" type="pres">
      <dgm:prSet presAssocID="{81DE337D-45D2-44D3-B9AE-97894C35C8EC}" presName="compNode" presStyleCnt="0"/>
      <dgm:spPr/>
    </dgm:pt>
    <dgm:pt modelId="{5DB6388E-1F66-4C02-82B8-084B6D9EC691}" type="pres">
      <dgm:prSet presAssocID="{81DE337D-45D2-44D3-B9AE-97894C35C8EC}" presName="bgRect" presStyleLbl="bgShp" presStyleIdx="0" presStyleCnt="6"/>
      <dgm:spPr/>
    </dgm:pt>
    <dgm:pt modelId="{9FF0C8A6-1C72-4463-9F44-B6501AC13347}" type="pres">
      <dgm:prSet presAssocID="{81DE337D-45D2-44D3-B9AE-97894C35C8E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FACDEA5-9BD9-4B2F-85BE-F387B74D5F62}" type="pres">
      <dgm:prSet presAssocID="{81DE337D-45D2-44D3-B9AE-97894C35C8EC}" presName="spaceRect" presStyleCnt="0"/>
      <dgm:spPr/>
    </dgm:pt>
    <dgm:pt modelId="{7BB8C3F1-5B1E-4480-9BBF-5F24FFF280BF}" type="pres">
      <dgm:prSet presAssocID="{81DE337D-45D2-44D3-B9AE-97894C35C8EC}" presName="parTx" presStyleLbl="revTx" presStyleIdx="0" presStyleCnt="6">
        <dgm:presLayoutVars>
          <dgm:chMax val="0"/>
          <dgm:chPref val="0"/>
        </dgm:presLayoutVars>
      </dgm:prSet>
      <dgm:spPr/>
    </dgm:pt>
    <dgm:pt modelId="{0CA281E2-FC6F-43F9-84F6-539EE76EE7CD}" type="pres">
      <dgm:prSet presAssocID="{8112EB70-F864-4E08-9B63-F329579177E7}" presName="sibTrans" presStyleCnt="0"/>
      <dgm:spPr/>
    </dgm:pt>
    <dgm:pt modelId="{AF2AFB4A-2C8F-4C51-836D-735B42E37142}" type="pres">
      <dgm:prSet presAssocID="{DAD89A83-65A1-4255-81DE-DDDC6D4F4D91}" presName="compNode" presStyleCnt="0"/>
      <dgm:spPr/>
    </dgm:pt>
    <dgm:pt modelId="{CC353BC9-C0DC-43CD-A27A-5704D0BFC0FA}" type="pres">
      <dgm:prSet presAssocID="{DAD89A83-65A1-4255-81DE-DDDC6D4F4D91}" presName="bgRect" presStyleLbl="bgShp" presStyleIdx="1" presStyleCnt="6"/>
      <dgm:spPr/>
    </dgm:pt>
    <dgm:pt modelId="{C5236653-7BF1-47B8-A020-8ACAF8228452}" type="pres">
      <dgm:prSet presAssocID="{DAD89A83-65A1-4255-81DE-DDDC6D4F4D9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8107121D-35B9-4C18-A42A-51883A8767AE}" type="pres">
      <dgm:prSet presAssocID="{DAD89A83-65A1-4255-81DE-DDDC6D4F4D91}" presName="spaceRect" presStyleCnt="0"/>
      <dgm:spPr/>
    </dgm:pt>
    <dgm:pt modelId="{CCDE5BD5-229E-40A3-A86B-A4FBF91594CA}" type="pres">
      <dgm:prSet presAssocID="{DAD89A83-65A1-4255-81DE-DDDC6D4F4D91}" presName="parTx" presStyleLbl="revTx" presStyleIdx="1" presStyleCnt="6">
        <dgm:presLayoutVars>
          <dgm:chMax val="0"/>
          <dgm:chPref val="0"/>
        </dgm:presLayoutVars>
      </dgm:prSet>
      <dgm:spPr/>
    </dgm:pt>
    <dgm:pt modelId="{4B1A86AC-2DE5-48BB-B308-1F87C5707BE5}" type="pres">
      <dgm:prSet presAssocID="{3B8C4D1C-8026-48EA-852E-7E9A6D0821D7}" presName="sibTrans" presStyleCnt="0"/>
      <dgm:spPr/>
    </dgm:pt>
    <dgm:pt modelId="{205835FB-368C-4079-80AC-282312632863}" type="pres">
      <dgm:prSet presAssocID="{D557A455-B952-4F9B-B7D8-480E091166C4}" presName="compNode" presStyleCnt="0"/>
      <dgm:spPr/>
    </dgm:pt>
    <dgm:pt modelId="{5CCD3423-B3EA-41BE-AC07-E70DB23B5B9B}" type="pres">
      <dgm:prSet presAssocID="{D557A455-B952-4F9B-B7D8-480E091166C4}" presName="bgRect" presStyleLbl="bgShp" presStyleIdx="2" presStyleCnt="6"/>
      <dgm:spPr/>
    </dgm:pt>
    <dgm:pt modelId="{EA58F078-A412-4141-8FD0-807883BD9620}" type="pres">
      <dgm:prSet presAssocID="{D557A455-B952-4F9B-B7D8-480E091166C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F18C8B75-C0F8-4CCF-92D8-4FC36EE64BB0}" type="pres">
      <dgm:prSet presAssocID="{D557A455-B952-4F9B-B7D8-480E091166C4}" presName="spaceRect" presStyleCnt="0"/>
      <dgm:spPr/>
    </dgm:pt>
    <dgm:pt modelId="{6D0164EF-5D17-438F-B88F-27EE1AD6545C}" type="pres">
      <dgm:prSet presAssocID="{D557A455-B952-4F9B-B7D8-480E091166C4}" presName="parTx" presStyleLbl="revTx" presStyleIdx="2" presStyleCnt="6">
        <dgm:presLayoutVars>
          <dgm:chMax val="0"/>
          <dgm:chPref val="0"/>
        </dgm:presLayoutVars>
      </dgm:prSet>
      <dgm:spPr/>
    </dgm:pt>
    <dgm:pt modelId="{CB874CC7-639A-411B-AA8C-9E42E5A63E46}" type="pres">
      <dgm:prSet presAssocID="{E8D07BC9-F71E-4829-B7D2-FE1633ECB4C2}" presName="sibTrans" presStyleCnt="0"/>
      <dgm:spPr/>
    </dgm:pt>
    <dgm:pt modelId="{AE5DEDB5-9674-49FF-A1EC-44AD45C44A6B}" type="pres">
      <dgm:prSet presAssocID="{8FE7BB52-D2CE-40CB-8E5E-6DAC238F094C}" presName="compNode" presStyleCnt="0"/>
      <dgm:spPr/>
    </dgm:pt>
    <dgm:pt modelId="{F059E2E6-EA53-44DB-A8BE-C002DC6FFC35}" type="pres">
      <dgm:prSet presAssocID="{8FE7BB52-D2CE-40CB-8E5E-6DAC238F094C}" presName="bgRect" presStyleLbl="bgShp" presStyleIdx="3" presStyleCnt="6"/>
      <dgm:spPr/>
    </dgm:pt>
    <dgm:pt modelId="{27954C01-44E2-4124-A5E0-5CF9EE559FF9}" type="pres">
      <dgm:prSet presAssocID="{8FE7BB52-D2CE-40CB-8E5E-6DAC238F09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FEC1315-C4B8-4CDC-977C-B3A4355A2556}" type="pres">
      <dgm:prSet presAssocID="{8FE7BB52-D2CE-40CB-8E5E-6DAC238F094C}" presName="spaceRect" presStyleCnt="0"/>
      <dgm:spPr/>
    </dgm:pt>
    <dgm:pt modelId="{1D73C9D5-04E8-4C8E-A3EB-2CEAFFFC3856}" type="pres">
      <dgm:prSet presAssocID="{8FE7BB52-D2CE-40CB-8E5E-6DAC238F094C}" presName="parTx" presStyleLbl="revTx" presStyleIdx="3" presStyleCnt="6">
        <dgm:presLayoutVars>
          <dgm:chMax val="0"/>
          <dgm:chPref val="0"/>
        </dgm:presLayoutVars>
      </dgm:prSet>
      <dgm:spPr/>
    </dgm:pt>
    <dgm:pt modelId="{05349046-8DB2-44F8-9578-CEC91EE92387}" type="pres">
      <dgm:prSet presAssocID="{FE09E234-E0F9-4A33-81C9-E88482035847}" presName="sibTrans" presStyleCnt="0"/>
      <dgm:spPr/>
    </dgm:pt>
    <dgm:pt modelId="{341E73EE-00E8-4047-A765-73DB6B3C2C8D}" type="pres">
      <dgm:prSet presAssocID="{B33DD672-6840-4930-82DB-6EE42E087CF8}" presName="compNode" presStyleCnt="0"/>
      <dgm:spPr/>
    </dgm:pt>
    <dgm:pt modelId="{D951C4EF-A6F6-4B66-B578-CC497BD27BD8}" type="pres">
      <dgm:prSet presAssocID="{B33DD672-6840-4930-82DB-6EE42E087CF8}" presName="bgRect" presStyleLbl="bgShp" presStyleIdx="4" presStyleCnt="6"/>
      <dgm:spPr/>
    </dgm:pt>
    <dgm:pt modelId="{38B8B0B2-1A62-47B2-9EB5-9AE0112A9C02}" type="pres">
      <dgm:prSet presAssocID="{B33DD672-6840-4930-82DB-6EE42E087CF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D47EB14-C5EC-42BD-B1E3-37199535A02C}" type="pres">
      <dgm:prSet presAssocID="{B33DD672-6840-4930-82DB-6EE42E087CF8}" presName="spaceRect" presStyleCnt="0"/>
      <dgm:spPr/>
    </dgm:pt>
    <dgm:pt modelId="{556D0048-981E-4F91-97C7-07CF684209DA}" type="pres">
      <dgm:prSet presAssocID="{B33DD672-6840-4930-82DB-6EE42E087CF8}" presName="parTx" presStyleLbl="revTx" presStyleIdx="4" presStyleCnt="6">
        <dgm:presLayoutVars>
          <dgm:chMax val="0"/>
          <dgm:chPref val="0"/>
        </dgm:presLayoutVars>
      </dgm:prSet>
      <dgm:spPr/>
    </dgm:pt>
    <dgm:pt modelId="{36CA6F07-AB56-43FF-8E59-B565269609F7}" type="pres">
      <dgm:prSet presAssocID="{80B1231A-D204-417F-90B7-B5F063E51839}" presName="sibTrans" presStyleCnt="0"/>
      <dgm:spPr/>
    </dgm:pt>
    <dgm:pt modelId="{F7765212-C18E-4D49-8658-954B9E63F326}" type="pres">
      <dgm:prSet presAssocID="{E36F5050-541D-4863-B54B-C8F0797E5C6C}" presName="compNode" presStyleCnt="0"/>
      <dgm:spPr/>
    </dgm:pt>
    <dgm:pt modelId="{01104D86-70B2-44DE-A7A0-83572E7DDEDB}" type="pres">
      <dgm:prSet presAssocID="{E36F5050-541D-4863-B54B-C8F0797E5C6C}" presName="bgRect" presStyleLbl="bgShp" presStyleIdx="5" presStyleCnt="6"/>
      <dgm:spPr/>
    </dgm:pt>
    <dgm:pt modelId="{6CDF2D24-A894-49F3-86FC-790EDC49EE69}" type="pres">
      <dgm:prSet presAssocID="{E36F5050-541D-4863-B54B-C8F0797E5C6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9A962F-78B1-49AD-B63B-CB2BD567228D}" type="pres">
      <dgm:prSet presAssocID="{E36F5050-541D-4863-B54B-C8F0797E5C6C}" presName="spaceRect" presStyleCnt="0"/>
      <dgm:spPr/>
    </dgm:pt>
    <dgm:pt modelId="{E105C79D-8409-4B04-994C-4F83E10F3580}" type="pres">
      <dgm:prSet presAssocID="{E36F5050-541D-4863-B54B-C8F0797E5C6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0749603-1D77-4438-B693-E0A10983E4F0}" type="presOf" srcId="{B33DD672-6840-4930-82DB-6EE42E087CF8}" destId="{556D0048-981E-4F91-97C7-07CF684209DA}" srcOrd="0" destOrd="0" presId="urn:microsoft.com/office/officeart/2018/2/layout/IconVerticalSolidList"/>
    <dgm:cxn modelId="{B3AF393D-1ECF-49F1-972B-111B450C306B}" type="presOf" srcId="{8FE7BB52-D2CE-40CB-8E5E-6DAC238F094C}" destId="{1D73C9D5-04E8-4C8E-A3EB-2CEAFFFC3856}" srcOrd="0" destOrd="0" presId="urn:microsoft.com/office/officeart/2018/2/layout/IconVerticalSolidList"/>
    <dgm:cxn modelId="{4CC9F33D-1EA7-4288-9D2E-C936B2112A13}" type="presOf" srcId="{DAD89A83-65A1-4255-81DE-DDDC6D4F4D91}" destId="{CCDE5BD5-229E-40A3-A86B-A4FBF91594CA}" srcOrd="0" destOrd="0" presId="urn:microsoft.com/office/officeart/2018/2/layout/IconVerticalSolidList"/>
    <dgm:cxn modelId="{AE950C46-CEDE-44B9-9592-02303A8F8ABD}" type="presOf" srcId="{81DE337D-45D2-44D3-B9AE-97894C35C8EC}" destId="{7BB8C3F1-5B1E-4480-9BBF-5F24FFF280BF}" srcOrd="0" destOrd="0" presId="urn:microsoft.com/office/officeart/2018/2/layout/IconVerticalSolidList"/>
    <dgm:cxn modelId="{E646FF57-F3A6-4F3A-9D4D-98CDCC5DEE16}" srcId="{CF51B8E2-0D1A-4AFD-88AB-396CDFF60509}" destId="{E36F5050-541D-4863-B54B-C8F0797E5C6C}" srcOrd="5" destOrd="0" parTransId="{E03FE54B-300E-41E6-92FD-CFAFAEC16071}" sibTransId="{FA25D3C4-2EF0-4A8D-A654-FDD6D9A56A6E}"/>
    <dgm:cxn modelId="{5B878387-2519-4A2E-8C72-A4AF2212D3EA}" type="presOf" srcId="{D557A455-B952-4F9B-B7D8-480E091166C4}" destId="{6D0164EF-5D17-438F-B88F-27EE1AD6545C}" srcOrd="0" destOrd="0" presId="urn:microsoft.com/office/officeart/2018/2/layout/IconVerticalSolidList"/>
    <dgm:cxn modelId="{7D40E99F-48C3-4DB1-847A-50A6E1DC9235}" srcId="{CF51B8E2-0D1A-4AFD-88AB-396CDFF60509}" destId="{D557A455-B952-4F9B-B7D8-480E091166C4}" srcOrd="2" destOrd="0" parTransId="{14D883B5-B0CC-4E6A-8264-A1ACDBC08978}" sibTransId="{E8D07BC9-F71E-4829-B7D2-FE1633ECB4C2}"/>
    <dgm:cxn modelId="{74FD01A8-F275-4577-8F27-BB5D02FF337B}" srcId="{CF51B8E2-0D1A-4AFD-88AB-396CDFF60509}" destId="{B33DD672-6840-4930-82DB-6EE42E087CF8}" srcOrd="4" destOrd="0" parTransId="{737F67ED-FE45-40D7-AD02-827ADE64908A}" sibTransId="{80B1231A-D204-417F-90B7-B5F063E51839}"/>
    <dgm:cxn modelId="{4E0C7BB0-3730-46FB-B260-AFBFE5BB00F1}" srcId="{CF51B8E2-0D1A-4AFD-88AB-396CDFF60509}" destId="{81DE337D-45D2-44D3-B9AE-97894C35C8EC}" srcOrd="0" destOrd="0" parTransId="{2097917F-AD25-4C94-99FD-6421395DA6EB}" sibTransId="{8112EB70-F864-4E08-9B63-F329579177E7}"/>
    <dgm:cxn modelId="{15C837B8-950B-4A01-B07E-E64C541F2A7D}" srcId="{CF51B8E2-0D1A-4AFD-88AB-396CDFF60509}" destId="{8FE7BB52-D2CE-40CB-8E5E-6DAC238F094C}" srcOrd="3" destOrd="0" parTransId="{462480AA-12A4-421D-AA4E-97CB92667F95}" sibTransId="{FE09E234-E0F9-4A33-81C9-E88482035847}"/>
    <dgm:cxn modelId="{114CE2F5-7883-49C0-BFAB-03947ED08015}" type="presOf" srcId="{CF51B8E2-0D1A-4AFD-88AB-396CDFF60509}" destId="{7FF45BE8-3E5D-4352-80E3-46700F8D0AE8}" srcOrd="0" destOrd="0" presId="urn:microsoft.com/office/officeart/2018/2/layout/IconVerticalSolidList"/>
    <dgm:cxn modelId="{ED6976F8-163A-45F7-9354-09F62AFF2F38}" type="presOf" srcId="{E36F5050-541D-4863-B54B-C8F0797E5C6C}" destId="{E105C79D-8409-4B04-994C-4F83E10F3580}" srcOrd="0" destOrd="0" presId="urn:microsoft.com/office/officeart/2018/2/layout/IconVerticalSolidList"/>
    <dgm:cxn modelId="{21F681FB-6E43-4A36-ABA4-D46A7851BD18}" srcId="{CF51B8E2-0D1A-4AFD-88AB-396CDFF60509}" destId="{DAD89A83-65A1-4255-81DE-DDDC6D4F4D91}" srcOrd="1" destOrd="0" parTransId="{3F48D0CC-C140-4B7B-B59C-ECA09A83DB8C}" sibTransId="{3B8C4D1C-8026-48EA-852E-7E9A6D0821D7}"/>
    <dgm:cxn modelId="{D20E3345-021C-4C02-811A-61BA699BE897}" type="presParOf" srcId="{7FF45BE8-3E5D-4352-80E3-46700F8D0AE8}" destId="{A8A0901C-E855-492E-8811-FE1C620885FB}" srcOrd="0" destOrd="0" presId="urn:microsoft.com/office/officeart/2018/2/layout/IconVerticalSolidList"/>
    <dgm:cxn modelId="{10C2571D-1A50-4B11-BD76-4DE7A3906137}" type="presParOf" srcId="{A8A0901C-E855-492E-8811-FE1C620885FB}" destId="{5DB6388E-1F66-4C02-82B8-084B6D9EC691}" srcOrd="0" destOrd="0" presId="urn:microsoft.com/office/officeart/2018/2/layout/IconVerticalSolidList"/>
    <dgm:cxn modelId="{578DC860-6E31-43E2-89E3-AF3F47A53560}" type="presParOf" srcId="{A8A0901C-E855-492E-8811-FE1C620885FB}" destId="{9FF0C8A6-1C72-4463-9F44-B6501AC13347}" srcOrd="1" destOrd="0" presId="urn:microsoft.com/office/officeart/2018/2/layout/IconVerticalSolidList"/>
    <dgm:cxn modelId="{E6FB2208-70D3-4D16-90E1-0B2AB2B253F7}" type="presParOf" srcId="{A8A0901C-E855-492E-8811-FE1C620885FB}" destId="{3FACDEA5-9BD9-4B2F-85BE-F387B74D5F62}" srcOrd="2" destOrd="0" presId="urn:microsoft.com/office/officeart/2018/2/layout/IconVerticalSolidList"/>
    <dgm:cxn modelId="{284E0FE2-5C67-41B4-9297-C5A8B34FB4E3}" type="presParOf" srcId="{A8A0901C-E855-492E-8811-FE1C620885FB}" destId="{7BB8C3F1-5B1E-4480-9BBF-5F24FFF280BF}" srcOrd="3" destOrd="0" presId="urn:microsoft.com/office/officeart/2018/2/layout/IconVerticalSolidList"/>
    <dgm:cxn modelId="{57D988DE-B769-4219-B886-ECF667C7D132}" type="presParOf" srcId="{7FF45BE8-3E5D-4352-80E3-46700F8D0AE8}" destId="{0CA281E2-FC6F-43F9-84F6-539EE76EE7CD}" srcOrd="1" destOrd="0" presId="urn:microsoft.com/office/officeart/2018/2/layout/IconVerticalSolidList"/>
    <dgm:cxn modelId="{4BF0DA84-B322-494F-97A8-6B555F66D579}" type="presParOf" srcId="{7FF45BE8-3E5D-4352-80E3-46700F8D0AE8}" destId="{AF2AFB4A-2C8F-4C51-836D-735B42E37142}" srcOrd="2" destOrd="0" presId="urn:microsoft.com/office/officeart/2018/2/layout/IconVerticalSolidList"/>
    <dgm:cxn modelId="{AA3FB1F0-6EB5-4437-A9ED-2C131ED15CF9}" type="presParOf" srcId="{AF2AFB4A-2C8F-4C51-836D-735B42E37142}" destId="{CC353BC9-C0DC-43CD-A27A-5704D0BFC0FA}" srcOrd="0" destOrd="0" presId="urn:microsoft.com/office/officeart/2018/2/layout/IconVerticalSolidList"/>
    <dgm:cxn modelId="{D70AB197-C60E-40AC-AE0B-EFED46B2C7F5}" type="presParOf" srcId="{AF2AFB4A-2C8F-4C51-836D-735B42E37142}" destId="{C5236653-7BF1-47B8-A020-8ACAF8228452}" srcOrd="1" destOrd="0" presId="urn:microsoft.com/office/officeart/2018/2/layout/IconVerticalSolidList"/>
    <dgm:cxn modelId="{77939839-DB94-475E-BE61-8DB6F399EFFB}" type="presParOf" srcId="{AF2AFB4A-2C8F-4C51-836D-735B42E37142}" destId="{8107121D-35B9-4C18-A42A-51883A8767AE}" srcOrd="2" destOrd="0" presId="urn:microsoft.com/office/officeart/2018/2/layout/IconVerticalSolidList"/>
    <dgm:cxn modelId="{4AD078A7-B3E6-4D5E-951F-2995D6450904}" type="presParOf" srcId="{AF2AFB4A-2C8F-4C51-836D-735B42E37142}" destId="{CCDE5BD5-229E-40A3-A86B-A4FBF91594CA}" srcOrd="3" destOrd="0" presId="urn:microsoft.com/office/officeart/2018/2/layout/IconVerticalSolidList"/>
    <dgm:cxn modelId="{1E2387FB-F7F5-4B07-8A53-E1115CFF1237}" type="presParOf" srcId="{7FF45BE8-3E5D-4352-80E3-46700F8D0AE8}" destId="{4B1A86AC-2DE5-48BB-B308-1F87C5707BE5}" srcOrd="3" destOrd="0" presId="urn:microsoft.com/office/officeart/2018/2/layout/IconVerticalSolidList"/>
    <dgm:cxn modelId="{C5EDC70D-3BB0-474A-BCE1-E2BBACA54647}" type="presParOf" srcId="{7FF45BE8-3E5D-4352-80E3-46700F8D0AE8}" destId="{205835FB-368C-4079-80AC-282312632863}" srcOrd="4" destOrd="0" presId="urn:microsoft.com/office/officeart/2018/2/layout/IconVerticalSolidList"/>
    <dgm:cxn modelId="{F0AD975B-0BE9-4AD2-845F-3DB0F55CECD7}" type="presParOf" srcId="{205835FB-368C-4079-80AC-282312632863}" destId="{5CCD3423-B3EA-41BE-AC07-E70DB23B5B9B}" srcOrd="0" destOrd="0" presId="urn:microsoft.com/office/officeart/2018/2/layout/IconVerticalSolidList"/>
    <dgm:cxn modelId="{3C8C6E9B-C0B6-478C-B87F-D59F7A2DC0F8}" type="presParOf" srcId="{205835FB-368C-4079-80AC-282312632863}" destId="{EA58F078-A412-4141-8FD0-807883BD9620}" srcOrd="1" destOrd="0" presId="urn:microsoft.com/office/officeart/2018/2/layout/IconVerticalSolidList"/>
    <dgm:cxn modelId="{7D9C08E0-1E1B-4F72-B042-7F904E946712}" type="presParOf" srcId="{205835FB-368C-4079-80AC-282312632863}" destId="{F18C8B75-C0F8-4CCF-92D8-4FC36EE64BB0}" srcOrd="2" destOrd="0" presId="urn:microsoft.com/office/officeart/2018/2/layout/IconVerticalSolidList"/>
    <dgm:cxn modelId="{66F50062-6C2A-4BB6-BA25-34FBE94D1BED}" type="presParOf" srcId="{205835FB-368C-4079-80AC-282312632863}" destId="{6D0164EF-5D17-438F-B88F-27EE1AD6545C}" srcOrd="3" destOrd="0" presId="urn:microsoft.com/office/officeart/2018/2/layout/IconVerticalSolidList"/>
    <dgm:cxn modelId="{752E57CB-EB15-41D5-A9DE-453BABE888A4}" type="presParOf" srcId="{7FF45BE8-3E5D-4352-80E3-46700F8D0AE8}" destId="{CB874CC7-639A-411B-AA8C-9E42E5A63E46}" srcOrd="5" destOrd="0" presId="urn:microsoft.com/office/officeart/2018/2/layout/IconVerticalSolidList"/>
    <dgm:cxn modelId="{48F5744E-F54B-4284-9B6D-834B56FE54C1}" type="presParOf" srcId="{7FF45BE8-3E5D-4352-80E3-46700F8D0AE8}" destId="{AE5DEDB5-9674-49FF-A1EC-44AD45C44A6B}" srcOrd="6" destOrd="0" presId="urn:microsoft.com/office/officeart/2018/2/layout/IconVerticalSolidList"/>
    <dgm:cxn modelId="{EE4982AC-18CD-4214-BA98-4D0A43EECF64}" type="presParOf" srcId="{AE5DEDB5-9674-49FF-A1EC-44AD45C44A6B}" destId="{F059E2E6-EA53-44DB-A8BE-C002DC6FFC35}" srcOrd="0" destOrd="0" presId="urn:microsoft.com/office/officeart/2018/2/layout/IconVerticalSolidList"/>
    <dgm:cxn modelId="{5BB4BB69-1868-4AE4-8B2E-2FE240488417}" type="presParOf" srcId="{AE5DEDB5-9674-49FF-A1EC-44AD45C44A6B}" destId="{27954C01-44E2-4124-A5E0-5CF9EE559FF9}" srcOrd="1" destOrd="0" presId="urn:microsoft.com/office/officeart/2018/2/layout/IconVerticalSolidList"/>
    <dgm:cxn modelId="{C0AB49E8-080D-4DF0-9E13-8EA266121E65}" type="presParOf" srcId="{AE5DEDB5-9674-49FF-A1EC-44AD45C44A6B}" destId="{3FEC1315-C4B8-4CDC-977C-B3A4355A2556}" srcOrd="2" destOrd="0" presId="urn:microsoft.com/office/officeart/2018/2/layout/IconVerticalSolidList"/>
    <dgm:cxn modelId="{F7603AFD-2790-4403-B57F-1A4727C61822}" type="presParOf" srcId="{AE5DEDB5-9674-49FF-A1EC-44AD45C44A6B}" destId="{1D73C9D5-04E8-4C8E-A3EB-2CEAFFFC3856}" srcOrd="3" destOrd="0" presId="urn:microsoft.com/office/officeart/2018/2/layout/IconVerticalSolidList"/>
    <dgm:cxn modelId="{B5EDDF6A-8FC7-4912-A7B7-2889F86EFDDD}" type="presParOf" srcId="{7FF45BE8-3E5D-4352-80E3-46700F8D0AE8}" destId="{05349046-8DB2-44F8-9578-CEC91EE92387}" srcOrd="7" destOrd="0" presId="urn:microsoft.com/office/officeart/2018/2/layout/IconVerticalSolidList"/>
    <dgm:cxn modelId="{AD5AB9B8-CFCD-4DA6-854D-D7CE936E6D7B}" type="presParOf" srcId="{7FF45BE8-3E5D-4352-80E3-46700F8D0AE8}" destId="{341E73EE-00E8-4047-A765-73DB6B3C2C8D}" srcOrd="8" destOrd="0" presId="urn:microsoft.com/office/officeart/2018/2/layout/IconVerticalSolidList"/>
    <dgm:cxn modelId="{6B6620FF-372E-4364-B3DC-797A5D157B93}" type="presParOf" srcId="{341E73EE-00E8-4047-A765-73DB6B3C2C8D}" destId="{D951C4EF-A6F6-4B66-B578-CC497BD27BD8}" srcOrd="0" destOrd="0" presId="urn:microsoft.com/office/officeart/2018/2/layout/IconVerticalSolidList"/>
    <dgm:cxn modelId="{AFB4D530-9283-4711-8250-44AF102E8212}" type="presParOf" srcId="{341E73EE-00E8-4047-A765-73DB6B3C2C8D}" destId="{38B8B0B2-1A62-47B2-9EB5-9AE0112A9C02}" srcOrd="1" destOrd="0" presId="urn:microsoft.com/office/officeart/2018/2/layout/IconVerticalSolidList"/>
    <dgm:cxn modelId="{4FFFB222-A8F1-4B15-AE99-5A18DE4D6D3C}" type="presParOf" srcId="{341E73EE-00E8-4047-A765-73DB6B3C2C8D}" destId="{1D47EB14-C5EC-42BD-B1E3-37199535A02C}" srcOrd="2" destOrd="0" presId="urn:microsoft.com/office/officeart/2018/2/layout/IconVerticalSolidList"/>
    <dgm:cxn modelId="{99FFB3FA-A712-47AC-B5F4-F8CE5499E9A2}" type="presParOf" srcId="{341E73EE-00E8-4047-A765-73DB6B3C2C8D}" destId="{556D0048-981E-4F91-97C7-07CF684209DA}" srcOrd="3" destOrd="0" presId="urn:microsoft.com/office/officeart/2018/2/layout/IconVerticalSolidList"/>
    <dgm:cxn modelId="{975D1A1F-2440-460B-B6D6-9B05A1F40116}" type="presParOf" srcId="{7FF45BE8-3E5D-4352-80E3-46700F8D0AE8}" destId="{36CA6F07-AB56-43FF-8E59-B565269609F7}" srcOrd="9" destOrd="0" presId="urn:microsoft.com/office/officeart/2018/2/layout/IconVerticalSolidList"/>
    <dgm:cxn modelId="{7AB18BF2-B05C-420A-B687-7D16B81B9442}" type="presParOf" srcId="{7FF45BE8-3E5D-4352-80E3-46700F8D0AE8}" destId="{F7765212-C18E-4D49-8658-954B9E63F326}" srcOrd="10" destOrd="0" presId="urn:microsoft.com/office/officeart/2018/2/layout/IconVerticalSolidList"/>
    <dgm:cxn modelId="{D6602DDC-B713-4292-B6DC-DADCF8E57D88}" type="presParOf" srcId="{F7765212-C18E-4D49-8658-954B9E63F326}" destId="{01104D86-70B2-44DE-A7A0-83572E7DDEDB}" srcOrd="0" destOrd="0" presId="urn:microsoft.com/office/officeart/2018/2/layout/IconVerticalSolidList"/>
    <dgm:cxn modelId="{7371E7C2-FE59-4593-BE70-71CA43D0E9AB}" type="presParOf" srcId="{F7765212-C18E-4D49-8658-954B9E63F326}" destId="{6CDF2D24-A894-49F3-86FC-790EDC49EE69}" srcOrd="1" destOrd="0" presId="urn:microsoft.com/office/officeart/2018/2/layout/IconVerticalSolidList"/>
    <dgm:cxn modelId="{1DE75D53-3E1D-4B4B-B1C6-CCC5F132D383}" type="presParOf" srcId="{F7765212-C18E-4D49-8658-954B9E63F326}" destId="{1E9A962F-78B1-49AD-B63B-CB2BD567228D}" srcOrd="2" destOrd="0" presId="urn:microsoft.com/office/officeart/2018/2/layout/IconVerticalSolidList"/>
    <dgm:cxn modelId="{88AD7D50-926A-4C0A-998F-3920505B145F}" type="presParOf" srcId="{F7765212-C18E-4D49-8658-954B9E63F326}" destId="{E105C79D-8409-4B04-994C-4F83E10F35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EB2EC-F2DD-410C-BDAD-8B95C6330431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0F8829-6A81-4017-AF07-B536FE3F3A2B}">
      <dgm:prSet custT="1"/>
      <dgm:spPr/>
      <dgm:t>
        <a:bodyPr/>
        <a:lstStyle/>
        <a:p>
          <a:r>
            <a:rPr lang="en-US" sz="1800" dirty="0"/>
            <a:t>No cost to apply; No obligation to take the loan (if offered)</a:t>
          </a:r>
        </a:p>
      </dgm:t>
    </dgm:pt>
    <dgm:pt modelId="{7D1D6DF6-C344-4417-8585-8A184BBF4CE5}" type="sibTrans" cxnId="{0705BE1E-2886-40E8-8CC1-5606DBB7582E}">
      <dgm:prSet/>
      <dgm:spPr/>
      <dgm:t>
        <a:bodyPr/>
        <a:lstStyle/>
        <a:p>
          <a:endParaRPr lang="en-US"/>
        </a:p>
      </dgm:t>
    </dgm:pt>
    <dgm:pt modelId="{81A0890D-4953-45AA-B285-77868C483897}" type="parTrans" cxnId="{0705BE1E-2886-40E8-8CC1-5606DBB7582E}">
      <dgm:prSet/>
      <dgm:spPr/>
      <dgm:t>
        <a:bodyPr/>
        <a:lstStyle/>
        <a:p>
          <a:endParaRPr lang="en-US"/>
        </a:p>
      </dgm:t>
    </dgm:pt>
    <dgm:pt modelId="{48BBEB82-01F5-4544-8ABB-8B144C1910F5}">
      <dgm:prSet custT="1"/>
      <dgm:spPr/>
      <dgm:t>
        <a:bodyPr/>
        <a:lstStyle/>
        <a:p>
          <a:r>
            <a:rPr lang="en-US" sz="1800" b="1" dirty="0"/>
            <a:t>Amount is determined by SBA </a:t>
          </a:r>
          <a:r>
            <a:rPr lang="en-US" sz="1800" dirty="0"/>
            <a:t>from your information</a:t>
          </a:r>
        </a:p>
      </dgm:t>
    </dgm:pt>
    <dgm:pt modelId="{0B325274-E806-42B4-A3E4-DDC1B2646684}" type="sibTrans" cxnId="{2C0CB0B7-73E4-44CE-8051-FDD29340EDF1}">
      <dgm:prSet/>
      <dgm:spPr/>
      <dgm:t>
        <a:bodyPr/>
        <a:lstStyle/>
        <a:p>
          <a:endParaRPr lang="en-US"/>
        </a:p>
      </dgm:t>
    </dgm:pt>
    <dgm:pt modelId="{378D3034-2DB2-4A7F-801A-DBFC309EBFCB}" type="parTrans" cxnId="{2C0CB0B7-73E4-44CE-8051-FDD29340EDF1}">
      <dgm:prSet/>
      <dgm:spPr/>
      <dgm:t>
        <a:bodyPr/>
        <a:lstStyle/>
        <a:p>
          <a:endParaRPr lang="en-US"/>
        </a:p>
      </dgm:t>
    </dgm:pt>
    <dgm:pt modelId="{788605C2-AC48-4DCE-9570-C06D287E2184}">
      <dgm:prSet custT="1"/>
      <dgm:spPr/>
      <dgm:t>
        <a:bodyPr/>
        <a:lstStyle/>
        <a:p>
          <a:r>
            <a:rPr lang="en-US" sz="1800" dirty="0"/>
            <a:t>Existing SBA Disaster or Business loans do not make you ineligible</a:t>
          </a:r>
        </a:p>
      </dgm:t>
    </dgm:pt>
    <dgm:pt modelId="{CA514BB4-0B7C-4B5E-B046-A906F9D3705E}" type="sibTrans" cxnId="{94350803-3FD7-49D9-8281-9F1EAFC1BDAC}">
      <dgm:prSet/>
      <dgm:spPr/>
      <dgm:t>
        <a:bodyPr/>
        <a:lstStyle/>
        <a:p>
          <a:endParaRPr lang="en-US"/>
        </a:p>
      </dgm:t>
    </dgm:pt>
    <dgm:pt modelId="{31D09FD4-E913-4840-993A-4CD522F8B114}" type="parTrans" cxnId="{94350803-3FD7-49D9-8281-9F1EAFC1BDAC}">
      <dgm:prSet/>
      <dgm:spPr/>
      <dgm:t>
        <a:bodyPr/>
        <a:lstStyle/>
        <a:p>
          <a:endParaRPr lang="en-US"/>
        </a:p>
      </dgm:t>
    </dgm:pt>
    <dgm:pt modelId="{7743D917-9B9D-4594-B17D-873D7D7A6A2E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ITC Berkeley Old Style W01"/>
            </a:rPr>
            <a:t>Personal guarantee requirements: </a:t>
          </a:r>
          <a:endParaRPr lang="en-US" sz="1800" dirty="0">
            <a:solidFill>
              <a:schemeClr val="bg1"/>
            </a:solidFill>
          </a:endParaRPr>
        </a:p>
      </dgm:t>
    </dgm:pt>
    <dgm:pt modelId="{CCC75F27-F647-450A-B305-A070320CB74E}" type="sibTrans" cxnId="{1A52828A-29F6-4591-8865-133389D7089A}">
      <dgm:prSet/>
      <dgm:spPr/>
      <dgm:t>
        <a:bodyPr/>
        <a:lstStyle/>
        <a:p>
          <a:endParaRPr lang="en-US"/>
        </a:p>
      </dgm:t>
    </dgm:pt>
    <dgm:pt modelId="{47CA11FA-8006-4B83-BD93-E735BF440D1E}" type="parTrans" cxnId="{1A52828A-29F6-4591-8865-133389D7089A}">
      <dgm:prSet/>
      <dgm:spPr/>
      <dgm:t>
        <a:bodyPr/>
        <a:lstStyle/>
        <a:p>
          <a:endParaRPr lang="en-US"/>
        </a:p>
      </dgm:t>
    </dgm:pt>
    <dgm:pt modelId="{C9ABFFBA-D824-44DA-A391-7AF827F212A0}">
      <dgm:prSet custT="1"/>
      <dgm:spPr/>
      <dgm:t>
        <a:bodyPr/>
        <a:lstStyle/>
        <a:p>
          <a:r>
            <a:rPr lang="en-US" sz="1800" dirty="0"/>
            <a:t>Collateral:</a:t>
          </a:r>
        </a:p>
      </dgm:t>
    </dgm:pt>
    <dgm:pt modelId="{FB22582C-13DA-4AA0-A27E-EAA53BCEF06C}" type="sibTrans" cxnId="{BC8AD370-D4AB-463F-BC60-9CE62038A1FE}">
      <dgm:prSet/>
      <dgm:spPr/>
      <dgm:t>
        <a:bodyPr/>
        <a:lstStyle/>
        <a:p>
          <a:endParaRPr lang="en-US"/>
        </a:p>
      </dgm:t>
    </dgm:pt>
    <dgm:pt modelId="{F6FC440B-7ACD-4877-8C0E-425CA30EF29A}" type="parTrans" cxnId="{BC8AD370-D4AB-463F-BC60-9CE62038A1FE}">
      <dgm:prSet/>
      <dgm:spPr/>
      <dgm:t>
        <a:bodyPr/>
        <a:lstStyle/>
        <a:p>
          <a:endParaRPr lang="en-US"/>
        </a:p>
      </dgm:t>
    </dgm:pt>
    <dgm:pt modelId="{4EA1EE8D-0400-400D-8B75-A9DCF5213EEB}">
      <dgm:prSet custT="1"/>
      <dgm:spPr/>
      <dgm:t>
        <a:bodyPr/>
        <a:lstStyle/>
        <a:p>
          <a:r>
            <a:rPr lang="en-US" sz="1800" dirty="0"/>
            <a:t>If over $25,000 EIDLs require collateral</a:t>
          </a:r>
        </a:p>
      </dgm:t>
    </dgm:pt>
    <dgm:pt modelId="{FEEF97AA-73E7-4562-A43B-2A2C20201D7E}" type="sibTrans" cxnId="{78C486E3-C616-4BC1-A22C-42351F90EC78}">
      <dgm:prSet/>
      <dgm:spPr/>
      <dgm:t>
        <a:bodyPr/>
        <a:lstStyle/>
        <a:p>
          <a:endParaRPr lang="en-US"/>
        </a:p>
      </dgm:t>
    </dgm:pt>
    <dgm:pt modelId="{72577F27-27FC-4547-8353-D4DB38E93AEB}" type="parTrans" cxnId="{78C486E3-C616-4BC1-A22C-42351F90EC78}">
      <dgm:prSet/>
      <dgm:spPr/>
      <dgm:t>
        <a:bodyPr/>
        <a:lstStyle/>
        <a:p>
          <a:endParaRPr lang="en-US"/>
        </a:p>
      </dgm:t>
    </dgm:pt>
    <dgm:pt modelId="{D896A613-A3D6-4252-AEE8-B21D4BBA41F3}">
      <dgm:prSet custT="1"/>
      <dgm:spPr/>
      <dgm:t>
        <a:bodyPr/>
        <a:lstStyle/>
        <a:p>
          <a:r>
            <a:rPr lang="en-US" sz="1800" dirty="0"/>
            <a:t>SBA will not decline for lack of collateral, but requires the pledge of what is available</a:t>
          </a:r>
        </a:p>
      </dgm:t>
    </dgm:pt>
    <dgm:pt modelId="{5B329374-CF74-4734-8E20-786847D53E2B}" type="sibTrans" cxnId="{00377F87-DFB6-40E0-AFA6-6CC18C532AA3}">
      <dgm:prSet/>
      <dgm:spPr/>
      <dgm:t>
        <a:bodyPr/>
        <a:lstStyle/>
        <a:p>
          <a:endParaRPr lang="en-US"/>
        </a:p>
      </dgm:t>
    </dgm:pt>
    <dgm:pt modelId="{6479F54E-019D-4CE4-BD57-11472EA29EBD}" type="parTrans" cxnId="{00377F87-DFB6-40E0-AFA6-6CC18C532AA3}">
      <dgm:prSet/>
      <dgm:spPr/>
      <dgm:t>
        <a:bodyPr/>
        <a:lstStyle/>
        <a:p>
          <a:endParaRPr lang="en-US"/>
        </a:p>
      </dgm:t>
    </dgm:pt>
    <dgm:pt modelId="{114152CD-29F1-42F9-8EB5-E2C262A61DB6}">
      <dgm:prSet custT="1"/>
      <dgm:spPr/>
      <dgm:t>
        <a:bodyPr/>
        <a:lstStyle/>
        <a:p>
          <a:r>
            <a:rPr lang="en-US" sz="1800" dirty="0"/>
            <a:t>Does not require primary residence in Texas</a:t>
          </a:r>
        </a:p>
      </dgm:t>
    </dgm:pt>
    <dgm:pt modelId="{7D59C645-F724-4967-9B7B-CE0142AA4C1A}" type="sibTrans" cxnId="{1B27316C-EBDF-4F0D-B849-C1BAC677A696}">
      <dgm:prSet/>
      <dgm:spPr/>
      <dgm:t>
        <a:bodyPr/>
        <a:lstStyle/>
        <a:p>
          <a:endParaRPr lang="en-US"/>
        </a:p>
      </dgm:t>
    </dgm:pt>
    <dgm:pt modelId="{0D91E12B-B064-430F-9C3A-7494FE7B020D}" type="parTrans" cxnId="{1B27316C-EBDF-4F0D-B849-C1BAC677A696}">
      <dgm:prSet/>
      <dgm:spPr/>
      <dgm:t>
        <a:bodyPr/>
        <a:lstStyle/>
        <a:p>
          <a:endParaRPr lang="en-US"/>
        </a:p>
      </dgm:t>
    </dgm:pt>
    <dgm:pt modelId="{CEA34C44-F9A0-4020-A6F5-2CE34B7F24BE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None if loan is under $200,000</a:t>
          </a:r>
        </a:p>
      </dgm:t>
    </dgm:pt>
    <dgm:pt modelId="{DB8B821D-48E9-453F-B884-5AF05AF2078D}" type="parTrans" cxnId="{488101BC-F224-4CD7-834F-0513F53EC647}">
      <dgm:prSet/>
      <dgm:spPr/>
      <dgm:t>
        <a:bodyPr/>
        <a:lstStyle/>
        <a:p>
          <a:endParaRPr lang="en-US"/>
        </a:p>
      </dgm:t>
    </dgm:pt>
    <dgm:pt modelId="{5BAA1930-483E-4A57-91BD-47C250C2B6E1}" type="sibTrans" cxnId="{488101BC-F224-4CD7-834F-0513F53EC647}">
      <dgm:prSet/>
      <dgm:spPr/>
      <dgm:t>
        <a:bodyPr/>
        <a:lstStyle/>
        <a:p>
          <a:endParaRPr lang="en-US"/>
        </a:p>
      </dgm:t>
    </dgm:pt>
    <dgm:pt modelId="{D75242A2-C08F-4B83-9E9C-4401FBE24CB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If over $200,000 then guarantee from all 20% or greater owners</a:t>
          </a:r>
        </a:p>
      </dgm:t>
    </dgm:pt>
    <dgm:pt modelId="{B1EAEBC9-A915-4907-8D31-B5CE43A893CD}" type="parTrans" cxnId="{95655909-3857-4116-B499-9B97FAE51D49}">
      <dgm:prSet/>
      <dgm:spPr/>
      <dgm:t>
        <a:bodyPr/>
        <a:lstStyle/>
        <a:p>
          <a:endParaRPr lang="en-US"/>
        </a:p>
      </dgm:t>
    </dgm:pt>
    <dgm:pt modelId="{7D02E523-5773-42E2-A2DE-F0C41DCBFED3}" type="sibTrans" cxnId="{95655909-3857-4116-B499-9B97FAE51D49}">
      <dgm:prSet/>
      <dgm:spPr/>
      <dgm:t>
        <a:bodyPr/>
        <a:lstStyle/>
        <a:p>
          <a:endParaRPr lang="en-US"/>
        </a:p>
      </dgm:t>
    </dgm:pt>
    <dgm:pt modelId="{9DC92EDB-E444-459A-8114-72A8F230581D}" type="pres">
      <dgm:prSet presAssocID="{78CEB2EC-F2DD-410C-BDAD-8B95C6330431}" presName="linear" presStyleCnt="0">
        <dgm:presLayoutVars>
          <dgm:dir/>
          <dgm:animLvl val="lvl"/>
          <dgm:resizeHandles val="exact"/>
        </dgm:presLayoutVars>
      </dgm:prSet>
      <dgm:spPr/>
    </dgm:pt>
    <dgm:pt modelId="{3DBD599A-AE4C-4990-9ED3-987550CCFB6D}" type="pres">
      <dgm:prSet presAssocID="{ED0F8829-6A81-4017-AF07-B536FE3F3A2B}" presName="parentLin" presStyleCnt="0"/>
      <dgm:spPr/>
    </dgm:pt>
    <dgm:pt modelId="{1B263D27-384A-4255-9E34-D07B51805260}" type="pres">
      <dgm:prSet presAssocID="{ED0F8829-6A81-4017-AF07-B536FE3F3A2B}" presName="parentLeftMargin" presStyleLbl="node1" presStyleIdx="0" presStyleCnt="5"/>
      <dgm:spPr/>
    </dgm:pt>
    <dgm:pt modelId="{38964D6D-BDFC-461A-AAB0-D5C95994F088}" type="pres">
      <dgm:prSet presAssocID="{ED0F8829-6A81-4017-AF07-B536FE3F3A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8B8864-BFE3-4008-AFEB-2422E50DE8B3}" type="pres">
      <dgm:prSet presAssocID="{ED0F8829-6A81-4017-AF07-B536FE3F3A2B}" presName="negativeSpace" presStyleCnt="0"/>
      <dgm:spPr/>
    </dgm:pt>
    <dgm:pt modelId="{BD25F9BB-4F0A-49B2-B3A1-090B3F884B25}" type="pres">
      <dgm:prSet presAssocID="{ED0F8829-6A81-4017-AF07-B536FE3F3A2B}" presName="childText" presStyleLbl="conFgAcc1" presStyleIdx="0" presStyleCnt="5">
        <dgm:presLayoutVars>
          <dgm:bulletEnabled val="1"/>
        </dgm:presLayoutVars>
      </dgm:prSet>
      <dgm:spPr/>
    </dgm:pt>
    <dgm:pt modelId="{08E477E9-19E3-4EB2-AEF2-FC3888EE0F77}" type="pres">
      <dgm:prSet presAssocID="{7D1D6DF6-C344-4417-8585-8A184BBF4CE5}" presName="spaceBetweenRectangles" presStyleCnt="0"/>
      <dgm:spPr/>
    </dgm:pt>
    <dgm:pt modelId="{D8A83D2C-33DC-4A15-BBCB-B62679B4D5C8}" type="pres">
      <dgm:prSet presAssocID="{48BBEB82-01F5-4544-8ABB-8B144C1910F5}" presName="parentLin" presStyleCnt="0"/>
      <dgm:spPr/>
    </dgm:pt>
    <dgm:pt modelId="{B9C7B890-07A1-4388-ABB8-0B0377C02E42}" type="pres">
      <dgm:prSet presAssocID="{48BBEB82-01F5-4544-8ABB-8B144C1910F5}" presName="parentLeftMargin" presStyleLbl="node1" presStyleIdx="0" presStyleCnt="5"/>
      <dgm:spPr/>
    </dgm:pt>
    <dgm:pt modelId="{02FA0714-3686-44BF-B2C6-1170589CAD44}" type="pres">
      <dgm:prSet presAssocID="{48BBEB82-01F5-4544-8ABB-8B144C1910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5BCF2D-510B-491C-A5BA-4D074AFE58B1}" type="pres">
      <dgm:prSet presAssocID="{48BBEB82-01F5-4544-8ABB-8B144C1910F5}" presName="negativeSpace" presStyleCnt="0"/>
      <dgm:spPr/>
    </dgm:pt>
    <dgm:pt modelId="{DA9ACB02-B362-4990-BF9F-72009A06FBEF}" type="pres">
      <dgm:prSet presAssocID="{48BBEB82-01F5-4544-8ABB-8B144C1910F5}" presName="childText" presStyleLbl="conFgAcc1" presStyleIdx="1" presStyleCnt="5">
        <dgm:presLayoutVars>
          <dgm:bulletEnabled val="1"/>
        </dgm:presLayoutVars>
      </dgm:prSet>
      <dgm:spPr/>
    </dgm:pt>
    <dgm:pt modelId="{86039592-187D-4CAF-A178-7E8A6A69246C}" type="pres">
      <dgm:prSet presAssocID="{0B325274-E806-42B4-A3E4-DDC1B2646684}" presName="spaceBetweenRectangles" presStyleCnt="0"/>
      <dgm:spPr/>
    </dgm:pt>
    <dgm:pt modelId="{6E9C0FB4-92F0-4A54-89D1-8AEEB2B05868}" type="pres">
      <dgm:prSet presAssocID="{788605C2-AC48-4DCE-9570-C06D287E2184}" presName="parentLin" presStyleCnt="0"/>
      <dgm:spPr/>
    </dgm:pt>
    <dgm:pt modelId="{48C21117-4ED5-4596-92B7-E422B82407AF}" type="pres">
      <dgm:prSet presAssocID="{788605C2-AC48-4DCE-9570-C06D287E2184}" presName="parentLeftMargin" presStyleLbl="node1" presStyleIdx="1" presStyleCnt="5"/>
      <dgm:spPr/>
    </dgm:pt>
    <dgm:pt modelId="{D255E9B5-C576-491F-B0EC-50D7A175B268}" type="pres">
      <dgm:prSet presAssocID="{788605C2-AC48-4DCE-9570-C06D287E21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9938E9-3330-44FB-8388-DCF1E703DADD}" type="pres">
      <dgm:prSet presAssocID="{788605C2-AC48-4DCE-9570-C06D287E2184}" presName="negativeSpace" presStyleCnt="0"/>
      <dgm:spPr/>
    </dgm:pt>
    <dgm:pt modelId="{22EB72F3-70B5-4647-AC02-B00A81070B3A}" type="pres">
      <dgm:prSet presAssocID="{788605C2-AC48-4DCE-9570-C06D287E2184}" presName="childText" presStyleLbl="conFgAcc1" presStyleIdx="2" presStyleCnt="5">
        <dgm:presLayoutVars>
          <dgm:bulletEnabled val="1"/>
        </dgm:presLayoutVars>
      </dgm:prSet>
      <dgm:spPr/>
    </dgm:pt>
    <dgm:pt modelId="{F9598225-D2F1-480F-96E3-2848EAFE8123}" type="pres">
      <dgm:prSet presAssocID="{CA514BB4-0B7C-4B5E-B046-A906F9D3705E}" presName="spaceBetweenRectangles" presStyleCnt="0"/>
      <dgm:spPr/>
    </dgm:pt>
    <dgm:pt modelId="{5075E157-66C1-4896-92ED-293FC984E6FF}" type="pres">
      <dgm:prSet presAssocID="{7743D917-9B9D-4594-B17D-873D7D7A6A2E}" presName="parentLin" presStyleCnt="0"/>
      <dgm:spPr/>
    </dgm:pt>
    <dgm:pt modelId="{0EE1BA40-BBA1-430D-BDAB-8B6B874E819F}" type="pres">
      <dgm:prSet presAssocID="{7743D917-9B9D-4594-B17D-873D7D7A6A2E}" presName="parentLeftMargin" presStyleLbl="node1" presStyleIdx="2" presStyleCnt="5"/>
      <dgm:spPr/>
    </dgm:pt>
    <dgm:pt modelId="{0AB75793-E3A2-4308-BF7C-93F357AFAD9A}" type="pres">
      <dgm:prSet presAssocID="{7743D917-9B9D-4594-B17D-873D7D7A6A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D15C5E-13B9-4AD2-B91E-6A4BF089088D}" type="pres">
      <dgm:prSet presAssocID="{7743D917-9B9D-4594-B17D-873D7D7A6A2E}" presName="negativeSpace" presStyleCnt="0"/>
      <dgm:spPr/>
    </dgm:pt>
    <dgm:pt modelId="{BA733B80-83F6-447E-9271-52FCAB707B97}" type="pres">
      <dgm:prSet presAssocID="{7743D917-9B9D-4594-B17D-873D7D7A6A2E}" presName="childText" presStyleLbl="conFgAcc1" presStyleIdx="3" presStyleCnt="5">
        <dgm:presLayoutVars>
          <dgm:bulletEnabled val="1"/>
        </dgm:presLayoutVars>
      </dgm:prSet>
      <dgm:spPr/>
    </dgm:pt>
    <dgm:pt modelId="{CC5967D6-FB13-47C4-9E58-A96DA050402A}" type="pres">
      <dgm:prSet presAssocID="{CCC75F27-F647-450A-B305-A070320CB74E}" presName="spaceBetweenRectangles" presStyleCnt="0"/>
      <dgm:spPr/>
    </dgm:pt>
    <dgm:pt modelId="{744BAFF7-1079-479C-B9BF-2E7218031AE9}" type="pres">
      <dgm:prSet presAssocID="{C9ABFFBA-D824-44DA-A391-7AF827F212A0}" presName="parentLin" presStyleCnt="0"/>
      <dgm:spPr/>
    </dgm:pt>
    <dgm:pt modelId="{73235167-5BC3-4E71-B365-98C22D8412EA}" type="pres">
      <dgm:prSet presAssocID="{C9ABFFBA-D824-44DA-A391-7AF827F212A0}" presName="parentLeftMargin" presStyleLbl="node1" presStyleIdx="3" presStyleCnt="5"/>
      <dgm:spPr/>
    </dgm:pt>
    <dgm:pt modelId="{F5954F8F-1330-4B30-84C6-6D42DD47BDAA}" type="pres">
      <dgm:prSet presAssocID="{C9ABFFBA-D824-44DA-A391-7AF827F212A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17DA36E-8640-493C-9181-EFEB67181BF3}" type="pres">
      <dgm:prSet presAssocID="{C9ABFFBA-D824-44DA-A391-7AF827F212A0}" presName="negativeSpace" presStyleCnt="0"/>
      <dgm:spPr/>
    </dgm:pt>
    <dgm:pt modelId="{53ED4C37-26F3-4FA9-8493-7EFC872F4211}" type="pres">
      <dgm:prSet presAssocID="{C9ABFFBA-D824-44DA-A391-7AF827F212A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4350803-3FD7-49D9-8281-9F1EAFC1BDAC}" srcId="{78CEB2EC-F2DD-410C-BDAD-8B95C6330431}" destId="{788605C2-AC48-4DCE-9570-C06D287E2184}" srcOrd="2" destOrd="0" parTransId="{31D09FD4-E913-4840-993A-4CD522F8B114}" sibTransId="{CA514BB4-0B7C-4B5E-B046-A906F9D3705E}"/>
    <dgm:cxn modelId="{95655909-3857-4116-B499-9B97FAE51D49}" srcId="{7743D917-9B9D-4594-B17D-873D7D7A6A2E}" destId="{D75242A2-C08F-4B83-9E9C-4401FBE24CBF}" srcOrd="1" destOrd="0" parTransId="{B1EAEBC9-A915-4907-8D31-B5CE43A893CD}" sibTransId="{7D02E523-5773-42E2-A2DE-F0C41DCBFED3}"/>
    <dgm:cxn modelId="{01A8DC0C-083B-4CA5-981D-560A4B0FF691}" type="presOf" srcId="{D896A613-A3D6-4252-AEE8-B21D4BBA41F3}" destId="{53ED4C37-26F3-4FA9-8493-7EFC872F4211}" srcOrd="0" destOrd="1" presId="urn:microsoft.com/office/officeart/2005/8/layout/list1"/>
    <dgm:cxn modelId="{0BEC0515-DD3E-4ABD-966E-D2A2D92190F8}" type="presOf" srcId="{ED0F8829-6A81-4017-AF07-B536FE3F3A2B}" destId="{1B263D27-384A-4255-9E34-D07B51805260}" srcOrd="0" destOrd="0" presId="urn:microsoft.com/office/officeart/2005/8/layout/list1"/>
    <dgm:cxn modelId="{0705BE1E-2886-40E8-8CC1-5606DBB7582E}" srcId="{78CEB2EC-F2DD-410C-BDAD-8B95C6330431}" destId="{ED0F8829-6A81-4017-AF07-B536FE3F3A2B}" srcOrd="0" destOrd="0" parTransId="{81A0890D-4953-45AA-B285-77868C483897}" sibTransId="{7D1D6DF6-C344-4417-8585-8A184BBF4CE5}"/>
    <dgm:cxn modelId="{A907371F-4BAA-4EE7-A66C-7CA7BB9E1EE4}" type="presOf" srcId="{7743D917-9B9D-4594-B17D-873D7D7A6A2E}" destId="{0EE1BA40-BBA1-430D-BDAB-8B6B874E819F}" srcOrd="0" destOrd="0" presId="urn:microsoft.com/office/officeart/2005/8/layout/list1"/>
    <dgm:cxn modelId="{1CCCB23A-78D3-4BAB-B0CF-2E1583FA8CC6}" type="presOf" srcId="{ED0F8829-6A81-4017-AF07-B536FE3F3A2B}" destId="{38964D6D-BDFC-461A-AAB0-D5C95994F088}" srcOrd="1" destOrd="0" presId="urn:microsoft.com/office/officeart/2005/8/layout/list1"/>
    <dgm:cxn modelId="{57FCFA61-2639-4ABD-A957-3A6C5FF78154}" type="presOf" srcId="{48BBEB82-01F5-4544-8ABB-8B144C1910F5}" destId="{02FA0714-3686-44BF-B2C6-1170589CAD44}" srcOrd="1" destOrd="0" presId="urn:microsoft.com/office/officeart/2005/8/layout/list1"/>
    <dgm:cxn modelId="{4CB14949-1270-4FCE-ACDB-DE4F25C31F35}" type="presOf" srcId="{788605C2-AC48-4DCE-9570-C06D287E2184}" destId="{48C21117-4ED5-4596-92B7-E422B82407AF}" srcOrd="0" destOrd="0" presId="urn:microsoft.com/office/officeart/2005/8/layout/list1"/>
    <dgm:cxn modelId="{75A30F4A-D955-4276-9CBF-53F8BE8FEA19}" type="presOf" srcId="{48BBEB82-01F5-4544-8ABB-8B144C1910F5}" destId="{B9C7B890-07A1-4388-ABB8-0B0377C02E42}" srcOrd="0" destOrd="0" presId="urn:microsoft.com/office/officeart/2005/8/layout/list1"/>
    <dgm:cxn modelId="{1B27316C-EBDF-4F0D-B849-C1BAC677A696}" srcId="{C9ABFFBA-D824-44DA-A391-7AF827F212A0}" destId="{114152CD-29F1-42F9-8EB5-E2C262A61DB6}" srcOrd="2" destOrd="0" parTransId="{0D91E12B-B064-430F-9C3A-7494FE7B020D}" sibTransId="{7D59C645-F724-4967-9B7B-CE0142AA4C1A}"/>
    <dgm:cxn modelId="{566F7D4E-0D8C-4F52-94F3-BBCC5921E03B}" type="presOf" srcId="{788605C2-AC48-4DCE-9570-C06D287E2184}" destId="{D255E9B5-C576-491F-B0EC-50D7A175B268}" srcOrd="1" destOrd="0" presId="urn:microsoft.com/office/officeart/2005/8/layout/list1"/>
    <dgm:cxn modelId="{E810E86F-CF2E-4ABE-A798-307641016A6D}" type="presOf" srcId="{78CEB2EC-F2DD-410C-BDAD-8B95C6330431}" destId="{9DC92EDB-E444-459A-8114-72A8F230581D}" srcOrd="0" destOrd="0" presId="urn:microsoft.com/office/officeart/2005/8/layout/list1"/>
    <dgm:cxn modelId="{BC8AD370-D4AB-463F-BC60-9CE62038A1FE}" srcId="{78CEB2EC-F2DD-410C-BDAD-8B95C6330431}" destId="{C9ABFFBA-D824-44DA-A391-7AF827F212A0}" srcOrd="4" destOrd="0" parTransId="{F6FC440B-7ACD-4877-8C0E-425CA30EF29A}" sibTransId="{FB22582C-13DA-4AA0-A27E-EAA53BCEF06C}"/>
    <dgm:cxn modelId="{7F83D87D-983E-4613-9B5F-29BE91E6A789}" type="presOf" srcId="{7743D917-9B9D-4594-B17D-873D7D7A6A2E}" destId="{0AB75793-E3A2-4308-BF7C-93F357AFAD9A}" srcOrd="1" destOrd="0" presId="urn:microsoft.com/office/officeart/2005/8/layout/list1"/>
    <dgm:cxn modelId="{08282181-7B57-43F0-B00B-07557557F869}" type="presOf" srcId="{D75242A2-C08F-4B83-9E9C-4401FBE24CBF}" destId="{BA733B80-83F6-447E-9271-52FCAB707B97}" srcOrd="0" destOrd="1" presId="urn:microsoft.com/office/officeart/2005/8/layout/list1"/>
    <dgm:cxn modelId="{41DBE782-1C91-4375-955A-1D2F85D9285E}" type="presOf" srcId="{114152CD-29F1-42F9-8EB5-E2C262A61DB6}" destId="{53ED4C37-26F3-4FA9-8493-7EFC872F4211}" srcOrd="0" destOrd="2" presId="urn:microsoft.com/office/officeart/2005/8/layout/list1"/>
    <dgm:cxn modelId="{00377F87-DFB6-40E0-AFA6-6CC18C532AA3}" srcId="{C9ABFFBA-D824-44DA-A391-7AF827F212A0}" destId="{D896A613-A3D6-4252-AEE8-B21D4BBA41F3}" srcOrd="1" destOrd="0" parTransId="{6479F54E-019D-4CE4-BD57-11472EA29EBD}" sibTransId="{5B329374-CF74-4734-8E20-786847D53E2B}"/>
    <dgm:cxn modelId="{1A52828A-29F6-4591-8865-133389D7089A}" srcId="{78CEB2EC-F2DD-410C-BDAD-8B95C6330431}" destId="{7743D917-9B9D-4594-B17D-873D7D7A6A2E}" srcOrd="3" destOrd="0" parTransId="{47CA11FA-8006-4B83-BD93-E735BF440D1E}" sibTransId="{CCC75F27-F647-450A-B305-A070320CB74E}"/>
    <dgm:cxn modelId="{C6D3858B-A431-4712-9AD7-78B36047B096}" type="presOf" srcId="{C9ABFFBA-D824-44DA-A391-7AF827F212A0}" destId="{73235167-5BC3-4E71-B365-98C22D8412EA}" srcOrd="0" destOrd="0" presId="urn:microsoft.com/office/officeart/2005/8/layout/list1"/>
    <dgm:cxn modelId="{DE379A96-1D7B-4205-80B4-94CD37070AC7}" type="presOf" srcId="{4EA1EE8D-0400-400D-8B75-A9DCF5213EEB}" destId="{53ED4C37-26F3-4FA9-8493-7EFC872F4211}" srcOrd="0" destOrd="0" presId="urn:microsoft.com/office/officeart/2005/8/layout/list1"/>
    <dgm:cxn modelId="{536641B0-E167-4E05-8182-ECC98802BC4F}" type="presOf" srcId="{CEA34C44-F9A0-4020-A6F5-2CE34B7F24BE}" destId="{BA733B80-83F6-447E-9271-52FCAB707B97}" srcOrd="0" destOrd="0" presId="urn:microsoft.com/office/officeart/2005/8/layout/list1"/>
    <dgm:cxn modelId="{2C0CB0B7-73E4-44CE-8051-FDD29340EDF1}" srcId="{78CEB2EC-F2DD-410C-BDAD-8B95C6330431}" destId="{48BBEB82-01F5-4544-8ABB-8B144C1910F5}" srcOrd="1" destOrd="0" parTransId="{378D3034-2DB2-4A7F-801A-DBFC309EBFCB}" sibTransId="{0B325274-E806-42B4-A3E4-DDC1B2646684}"/>
    <dgm:cxn modelId="{488101BC-F224-4CD7-834F-0513F53EC647}" srcId="{7743D917-9B9D-4594-B17D-873D7D7A6A2E}" destId="{CEA34C44-F9A0-4020-A6F5-2CE34B7F24BE}" srcOrd="0" destOrd="0" parTransId="{DB8B821D-48E9-453F-B884-5AF05AF2078D}" sibTransId="{5BAA1930-483E-4A57-91BD-47C250C2B6E1}"/>
    <dgm:cxn modelId="{80C416BD-649F-473A-9429-4BCBCC557B0F}" type="presOf" srcId="{C9ABFFBA-D824-44DA-A391-7AF827F212A0}" destId="{F5954F8F-1330-4B30-84C6-6D42DD47BDAA}" srcOrd="1" destOrd="0" presId="urn:microsoft.com/office/officeart/2005/8/layout/list1"/>
    <dgm:cxn modelId="{78C486E3-C616-4BC1-A22C-42351F90EC78}" srcId="{C9ABFFBA-D824-44DA-A391-7AF827F212A0}" destId="{4EA1EE8D-0400-400D-8B75-A9DCF5213EEB}" srcOrd="0" destOrd="0" parTransId="{72577F27-27FC-4547-8353-D4DB38E93AEB}" sibTransId="{FEEF97AA-73E7-4562-A43B-2A2C20201D7E}"/>
    <dgm:cxn modelId="{F910E214-DC54-4553-AFD7-7FBB36A959F4}" type="presParOf" srcId="{9DC92EDB-E444-459A-8114-72A8F230581D}" destId="{3DBD599A-AE4C-4990-9ED3-987550CCFB6D}" srcOrd="0" destOrd="0" presId="urn:microsoft.com/office/officeart/2005/8/layout/list1"/>
    <dgm:cxn modelId="{BC55C94D-2482-45CE-833F-7E886EC1284A}" type="presParOf" srcId="{3DBD599A-AE4C-4990-9ED3-987550CCFB6D}" destId="{1B263D27-384A-4255-9E34-D07B51805260}" srcOrd="0" destOrd="0" presId="urn:microsoft.com/office/officeart/2005/8/layout/list1"/>
    <dgm:cxn modelId="{12EE8806-6F21-4F2A-81CE-3882FC66033F}" type="presParOf" srcId="{3DBD599A-AE4C-4990-9ED3-987550CCFB6D}" destId="{38964D6D-BDFC-461A-AAB0-D5C95994F088}" srcOrd="1" destOrd="0" presId="urn:microsoft.com/office/officeart/2005/8/layout/list1"/>
    <dgm:cxn modelId="{693B315B-9F68-42D9-AB4A-6EE5BB91A08F}" type="presParOf" srcId="{9DC92EDB-E444-459A-8114-72A8F230581D}" destId="{798B8864-BFE3-4008-AFEB-2422E50DE8B3}" srcOrd="1" destOrd="0" presId="urn:microsoft.com/office/officeart/2005/8/layout/list1"/>
    <dgm:cxn modelId="{ED8684CF-C464-4EB3-B387-1C664B4AC91A}" type="presParOf" srcId="{9DC92EDB-E444-459A-8114-72A8F230581D}" destId="{BD25F9BB-4F0A-49B2-B3A1-090B3F884B25}" srcOrd="2" destOrd="0" presId="urn:microsoft.com/office/officeart/2005/8/layout/list1"/>
    <dgm:cxn modelId="{90375DCD-F1C8-4938-938D-C93075A02A86}" type="presParOf" srcId="{9DC92EDB-E444-459A-8114-72A8F230581D}" destId="{08E477E9-19E3-4EB2-AEF2-FC3888EE0F77}" srcOrd="3" destOrd="0" presId="urn:microsoft.com/office/officeart/2005/8/layout/list1"/>
    <dgm:cxn modelId="{3229B6A8-3311-4AF8-B1B5-19AFCFFCED34}" type="presParOf" srcId="{9DC92EDB-E444-459A-8114-72A8F230581D}" destId="{D8A83D2C-33DC-4A15-BBCB-B62679B4D5C8}" srcOrd="4" destOrd="0" presId="urn:microsoft.com/office/officeart/2005/8/layout/list1"/>
    <dgm:cxn modelId="{164CEBE9-4315-4338-B637-6639CF56FB81}" type="presParOf" srcId="{D8A83D2C-33DC-4A15-BBCB-B62679B4D5C8}" destId="{B9C7B890-07A1-4388-ABB8-0B0377C02E42}" srcOrd="0" destOrd="0" presId="urn:microsoft.com/office/officeart/2005/8/layout/list1"/>
    <dgm:cxn modelId="{F8205F16-0613-4B24-B84E-DFCDCA2C0A04}" type="presParOf" srcId="{D8A83D2C-33DC-4A15-BBCB-B62679B4D5C8}" destId="{02FA0714-3686-44BF-B2C6-1170589CAD44}" srcOrd="1" destOrd="0" presId="urn:microsoft.com/office/officeart/2005/8/layout/list1"/>
    <dgm:cxn modelId="{BEA0EFE7-CAD7-4E49-BB17-0C1500B119BC}" type="presParOf" srcId="{9DC92EDB-E444-459A-8114-72A8F230581D}" destId="{745BCF2D-510B-491C-A5BA-4D074AFE58B1}" srcOrd="5" destOrd="0" presId="urn:microsoft.com/office/officeart/2005/8/layout/list1"/>
    <dgm:cxn modelId="{5DB3BB9E-59D6-4AA9-9A5A-7C750C2971A6}" type="presParOf" srcId="{9DC92EDB-E444-459A-8114-72A8F230581D}" destId="{DA9ACB02-B362-4990-BF9F-72009A06FBEF}" srcOrd="6" destOrd="0" presId="urn:microsoft.com/office/officeart/2005/8/layout/list1"/>
    <dgm:cxn modelId="{63885A9B-A830-4311-8AFB-82CE9A15429E}" type="presParOf" srcId="{9DC92EDB-E444-459A-8114-72A8F230581D}" destId="{86039592-187D-4CAF-A178-7E8A6A69246C}" srcOrd="7" destOrd="0" presId="urn:microsoft.com/office/officeart/2005/8/layout/list1"/>
    <dgm:cxn modelId="{7A806F7C-7BE9-4357-B106-138D8771C770}" type="presParOf" srcId="{9DC92EDB-E444-459A-8114-72A8F230581D}" destId="{6E9C0FB4-92F0-4A54-89D1-8AEEB2B05868}" srcOrd="8" destOrd="0" presId="urn:microsoft.com/office/officeart/2005/8/layout/list1"/>
    <dgm:cxn modelId="{04A1C27A-BB52-4607-A48A-889C006B9464}" type="presParOf" srcId="{6E9C0FB4-92F0-4A54-89D1-8AEEB2B05868}" destId="{48C21117-4ED5-4596-92B7-E422B82407AF}" srcOrd="0" destOrd="0" presId="urn:microsoft.com/office/officeart/2005/8/layout/list1"/>
    <dgm:cxn modelId="{835D015C-62AD-4DC0-9E87-7D27CAE60223}" type="presParOf" srcId="{6E9C0FB4-92F0-4A54-89D1-8AEEB2B05868}" destId="{D255E9B5-C576-491F-B0EC-50D7A175B268}" srcOrd="1" destOrd="0" presId="urn:microsoft.com/office/officeart/2005/8/layout/list1"/>
    <dgm:cxn modelId="{1829A1DF-5E6B-43E4-B172-9716C037AD84}" type="presParOf" srcId="{9DC92EDB-E444-459A-8114-72A8F230581D}" destId="{019938E9-3330-44FB-8388-DCF1E703DADD}" srcOrd="9" destOrd="0" presId="urn:microsoft.com/office/officeart/2005/8/layout/list1"/>
    <dgm:cxn modelId="{D6E501E9-DAD6-47B3-84DB-A69A561F6419}" type="presParOf" srcId="{9DC92EDB-E444-459A-8114-72A8F230581D}" destId="{22EB72F3-70B5-4647-AC02-B00A81070B3A}" srcOrd="10" destOrd="0" presId="urn:microsoft.com/office/officeart/2005/8/layout/list1"/>
    <dgm:cxn modelId="{A1056F68-2243-458E-AE90-56945C76509C}" type="presParOf" srcId="{9DC92EDB-E444-459A-8114-72A8F230581D}" destId="{F9598225-D2F1-480F-96E3-2848EAFE8123}" srcOrd="11" destOrd="0" presId="urn:microsoft.com/office/officeart/2005/8/layout/list1"/>
    <dgm:cxn modelId="{77C135A2-21AB-4EEE-ACEB-5289A4C1D394}" type="presParOf" srcId="{9DC92EDB-E444-459A-8114-72A8F230581D}" destId="{5075E157-66C1-4896-92ED-293FC984E6FF}" srcOrd="12" destOrd="0" presId="urn:microsoft.com/office/officeart/2005/8/layout/list1"/>
    <dgm:cxn modelId="{B08440C4-C18B-4B90-9C23-6098E6EF1894}" type="presParOf" srcId="{5075E157-66C1-4896-92ED-293FC984E6FF}" destId="{0EE1BA40-BBA1-430D-BDAB-8B6B874E819F}" srcOrd="0" destOrd="0" presId="urn:microsoft.com/office/officeart/2005/8/layout/list1"/>
    <dgm:cxn modelId="{E1E9F644-C87F-4312-858D-A74A62931AC0}" type="presParOf" srcId="{5075E157-66C1-4896-92ED-293FC984E6FF}" destId="{0AB75793-E3A2-4308-BF7C-93F357AFAD9A}" srcOrd="1" destOrd="0" presId="urn:microsoft.com/office/officeart/2005/8/layout/list1"/>
    <dgm:cxn modelId="{E0E07B71-8A78-41F3-9356-DA09AD1CD830}" type="presParOf" srcId="{9DC92EDB-E444-459A-8114-72A8F230581D}" destId="{A0D15C5E-13B9-4AD2-B91E-6A4BF089088D}" srcOrd="13" destOrd="0" presId="urn:microsoft.com/office/officeart/2005/8/layout/list1"/>
    <dgm:cxn modelId="{4B8F3E21-270C-4424-B1B6-31B6A07684B2}" type="presParOf" srcId="{9DC92EDB-E444-459A-8114-72A8F230581D}" destId="{BA733B80-83F6-447E-9271-52FCAB707B97}" srcOrd="14" destOrd="0" presId="urn:microsoft.com/office/officeart/2005/8/layout/list1"/>
    <dgm:cxn modelId="{ECFD7D59-9B50-4AC1-A33C-8CEACD92E0BC}" type="presParOf" srcId="{9DC92EDB-E444-459A-8114-72A8F230581D}" destId="{CC5967D6-FB13-47C4-9E58-A96DA050402A}" srcOrd="15" destOrd="0" presId="urn:microsoft.com/office/officeart/2005/8/layout/list1"/>
    <dgm:cxn modelId="{302E2B5A-9552-42EC-9AC5-AF1648A84F31}" type="presParOf" srcId="{9DC92EDB-E444-459A-8114-72A8F230581D}" destId="{744BAFF7-1079-479C-B9BF-2E7218031AE9}" srcOrd="16" destOrd="0" presId="urn:microsoft.com/office/officeart/2005/8/layout/list1"/>
    <dgm:cxn modelId="{D0BFD69C-9E5B-4B84-A944-ED1D4B2ED230}" type="presParOf" srcId="{744BAFF7-1079-479C-B9BF-2E7218031AE9}" destId="{73235167-5BC3-4E71-B365-98C22D8412EA}" srcOrd="0" destOrd="0" presId="urn:microsoft.com/office/officeart/2005/8/layout/list1"/>
    <dgm:cxn modelId="{729AA3AA-AE27-4CC5-9B5A-AAA496A3A2EC}" type="presParOf" srcId="{744BAFF7-1079-479C-B9BF-2E7218031AE9}" destId="{F5954F8F-1330-4B30-84C6-6D42DD47BDAA}" srcOrd="1" destOrd="0" presId="urn:microsoft.com/office/officeart/2005/8/layout/list1"/>
    <dgm:cxn modelId="{F42C8E14-57E7-4E09-9031-DF301140EB42}" type="presParOf" srcId="{9DC92EDB-E444-459A-8114-72A8F230581D}" destId="{517DA36E-8640-493C-9181-EFEB67181BF3}" srcOrd="17" destOrd="0" presId="urn:microsoft.com/office/officeart/2005/8/layout/list1"/>
    <dgm:cxn modelId="{6F490E4C-9A4A-4E39-99B3-189B9BE76670}" type="presParOf" srcId="{9DC92EDB-E444-459A-8114-72A8F230581D}" destId="{53ED4C37-26F3-4FA9-8493-7EFC872F42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40AAD-67E0-46B3-A6B0-4C1361BF6DDC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6DEF7F-8B6F-4632-85F1-71EBE031CAD3}">
      <dgm:prSet custT="1"/>
      <dgm:spPr/>
      <dgm:t>
        <a:bodyPr/>
        <a:lstStyle/>
        <a:p>
          <a:r>
            <a:rPr lang="en-US" sz="1800" b="1" dirty="0"/>
            <a:t>Loan Processing Decision</a:t>
          </a:r>
          <a:endParaRPr lang="en-US" sz="1800" dirty="0"/>
        </a:p>
      </dgm:t>
    </dgm:pt>
    <dgm:pt modelId="{8B978F4C-68A2-4422-970C-65BF4A05B3AC}" type="parTrans" cxnId="{B0EACF73-644D-45FC-AB82-C2E5E62C0F14}">
      <dgm:prSet/>
      <dgm:spPr/>
      <dgm:t>
        <a:bodyPr/>
        <a:lstStyle/>
        <a:p>
          <a:endParaRPr lang="en-US"/>
        </a:p>
      </dgm:t>
    </dgm:pt>
    <dgm:pt modelId="{D0979B4F-4EDC-4226-AC14-6C1152B9EFD5}" type="sibTrans" cxnId="{B0EACF73-644D-45FC-AB82-C2E5E62C0F14}">
      <dgm:prSet/>
      <dgm:spPr/>
      <dgm:t>
        <a:bodyPr/>
        <a:lstStyle/>
        <a:p>
          <a:endParaRPr lang="en-US"/>
        </a:p>
      </dgm:t>
    </dgm:pt>
    <dgm:pt modelId="{634699DF-4450-4764-87D6-484960C84755}">
      <dgm:prSet custT="1"/>
      <dgm:spPr/>
      <dgm:t>
        <a:bodyPr/>
        <a:lstStyle/>
        <a:p>
          <a:r>
            <a:rPr lang="en-US" sz="1800" dirty="0"/>
            <a:t>Information verified; credit checked; you may be asked for more info</a:t>
          </a:r>
        </a:p>
      </dgm:t>
    </dgm:pt>
    <dgm:pt modelId="{CE393D0B-B1C7-4609-9AEC-7D721C8F8320}" type="parTrans" cxnId="{7A251BFE-C0FC-413A-AE2F-4073B503BEE7}">
      <dgm:prSet/>
      <dgm:spPr/>
      <dgm:t>
        <a:bodyPr/>
        <a:lstStyle/>
        <a:p>
          <a:endParaRPr lang="en-US"/>
        </a:p>
      </dgm:t>
    </dgm:pt>
    <dgm:pt modelId="{C15AD02D-FB0A-4C1C-AAD7-52581F51C870}" type="sibTrans" cxnId="{7A251BFE-C0FC-413A-AE2F-4073B503BEE7}">
      <dgm:prSet/>
      <dgm:spPr/>
      <dgm:t>
        <a:bodyPr/>
        <a:lstStyle/>
        <a:p>
          <a:endParaRPr lang="en-US"/>
        </a:p>
      </dgm:t>
    </dgm:pt>
    <dgm:pt modelId="{7CE7DD4F-5392-4C4B-9456-69AC68371A7B}">
      <dgm:prSet custT="1"/>
      <dgm:spPr/>
      <dgm:t>
        <a:bodyPr/>
        <a:lstStyle/>
        <a:p>
          <a:r>
            <a:rPr lang="en-US" sz="1800" dirty="0"/>
            <a:t>EIDL amount is determined</a:t>
          </a:r>
        </a:p>
      </dgm:t>
    </dgm:pt>
    <dgm:pt modelId="{DF9ED14F-8C8D-4D00-AC41-BD4D9EF838F8}" type="parTrans" cxnId="{C6732392-D6D5-478B-82AA-45F9DE014E5F}">
      <dgm:prSet/>
      <dgm:spPr/>
      <dgm:t>
        <a:bodyPr/>
        <a:lstStyle/>
        <a:p>
          <a:endParaRPr lang="en-US"/>
        </a:p>
      </dgm:t>
    </dgm:pt>
    <dgm:pt modelId="{9588D558-A2A2-4758-9907-20E044AE0A0B}" type="sibTrans" cxnId="{C6732392-D6D5-478B-82AA-45F9DE014E5F}">
      <dgm:prSet/>
      <dgm:spPr/>
      <dgm:t>
        <a:bodyPr/>
        <a:lstStyle/>
        <a:p>
          <a:endParaRPr lang="en-US"/>
        </a:p>
      </dgm:t>
    </dgm:pt>
    <dgm:pt modelId="{A723F920-CC37-40FA-8425-22178E6757B8}">
      <dgm:prSet custT="1"/>
      <dgm:spPr/>
      <dgm:t>
        <a:bodyPr/>
        <a:lstStyle/>
        <a:p>
          <a:r>
            <a:rPr lang="en-US" sz="1800" dirty="0"/>
            <a:t>A loan officer contacts you; makes recommendations</a:t>
          </a:r>
        </a:p>
      </dgm:t>
    </dgm:pt>
    <dgm:pt modelId="{67C68DF9-A78C-4B7A-9C50-91C2A2075863}" type="parTrans" cxnId="{CF8FA24C-846E-4610-A229-AE1A248595DF}">
      <dgm:prSet/>
      <dgm:spPr/>
      <dgm:t>
        <a:bodyPr/>
        <a:lstStyle/>
        <a:p>
          <a:endParaRPr lang="en-US"/>
        </a:p>
      </dgm:t>
    </dgm:pt>
    <dgm:pt modelId="{7C55C263-2999-4E03-9CBC-EAF69527E35F}" type="sibTrans" cxnId="{CF8FA24C-846E-4610-A229-AE1A248595DF}">
      <dgm:prSet/>
      <dgm:spPr/>
      <dgm:t>
        <a:bodyPr/>
        <a:lstStyle/>
        <a:p>
          <a:endParaRPr lang="en-US"/>
        </a:p>
      </dgm:t>
    </dgm:pt>
    <dgm:pt modelId="{82279D57-6A87-4467-93A1-B6FC2BEB66E7}">
      <dgm:prSet custT="1"/>
      <dgm:spPr/>
      <dgm:t>
        <a:bodyPr/>
        <a:lstStyle/>
        <a:p>
          <a:r>
            <a:rPr lang="en-US" sz="1800" dirty="0"/>
            <a:t>Decision normally takes up to 4 weeks</a:t>
          </a:r>
        </a:p>
      </dgm:t>
    </dgm:pt>
    <dgm:pt modelId="{208BAF45-43DF-439B-93C7-D425BD7ED0B3}" type="parTrans" cxnId="{C626A745-E2D2-4651-BEC6-64E98492F2CE}">
      <dgm:prSet/>
      <dgm:spPr/>
      <dgm:t>
        <a:bodyPr/>
        <a:lstStyle/>
        <a:p>
          <a:endParaRPr lang="en-US"/>
        </a:p>
      </dgm:t>
    </dgm:pt>
    <dgm:pt modelId="{21820BF0-BD75-4DE7-9A1A-EA992B4DEED1}" type="sibTrans" cxnId="{C626A745-E2D2-4651-BEC6-64E98492F2CE}">
      <dgm:prSet/>
      <dgm:spPr/>
      <dgm:t>
        <a:bodyPr/>
        <a:lstStyle/>
        <a:p>
          <a:endParaRPr lang="en-US"/>
        </a:p>
      </dgm:t>
    </dgm:pt>
    <dgm:pt modelId="{451D3700-2D1D-488B-A2B6-7F0EC7EF35D3}">
      <dgm:prSet custT="1"/>
      <dgm:spPr/>
      <dgm:t>
        <a:bodyPr/>
        <a:lstStyle/>
        <a:p>
          <a:r>
            <a:rPr lang="en-US" sz="1800" b="1" dirty="0"/>
            <a:t>Loan Closes and Funds Disbursed</a:t>
          </a:r>
        </a:p>
      </dgm:t>
    </dgm:pt>
    <dgm:pt modelId="{3D93A8B7-A8D1-4135-9896-E268648A8A3F}" type="parTrans" cxnId="{9A72865F-3F75-4279-81CB-50038F1E97CC}">
      <dgm:prSet/>
      <dgm:spPr/>
      <dgm:t>
        <a:bodyPr/>
        <a:lstStyle/>
        <a:p>
          <a:endParaRPr lang="en-US"/>
        </a:p>
      </dgm:t>
    </dgm:pt>
    <dgm:pt modelId="{092E8EA1-93B9-4FC0-A893-C86D543318B4}" type="sibTrans" cxnId="{9A72865F-3F75-4279-81CB-50038F1E97CC}">
      <dgm:prSet/>
      <dgm:spPr/>
      <dgm:t>
        <a:bodyPr/>
        <a:lstStyle/>
        <a:p>
          <a:endParaRPr lang="en-US"/>
        </a:p>
      </dgm:t>
    </dgm:pt>
    <dgm:pt modelId="{F259CABC-EC1A-4C71-9539-F9335580D6EC}">
      <dgm:prSet custT="1"/>
      <dgm:spPr/>
      <dgm:t>
        <a:bodyPr/>
        <a:lstStyle/>
        <a:p>
          <a:r>
            <a:rPr lang="en-US" sz="1800"/>
            <a:t>Sign and Submit Loan Documents</a:t>
          </a:r>
        </a:p>
      </dgm:t>
    </dgm:pt>
    <dgm:pt modelId="{96AF4CDB-6B33-4B16-91D6-F87F792B0EDE}" type="parTrans" cxnId="{EC353F76-D479-4470-864A-A39BD18F7748}">
      <dgm:prSet/>
      <dgm:spPr/>
      <dgm:t>
        <a:bodyPr/>
        <a:lstStyle/>
        <a:p>
          <a:endParaRPr lang="en-US"/>
        </a:p>
      </dgm:t>
    </dgm:pt>
    <dgm:pt modelId="{33BB6F05-0045-4C03-9A36-33D2B1CCB793}" type="sibTrans" cxnId="{EC353F76-D479-4470-864A-A39BD18F7748}">
      <dgm:prSet/>
      <dgm:spPr/>
      <dgm:t>
        <a:bodyPr/>
        <a:lstStyle/>
        <a:p>
          <a:endParaRPr lang="en-US"/>
        </a:p>
      </dgm:t>
    </dgm:pt>
    <dgm:pt modelId="{0D66F913-4EDB-4277-9628-FAE71D97209B}">
      <dgm:prSet custT="1"/>
      <dgm:spPr/>
      <dgm:t>
        <a:bodyPr/>
        <a:lstStyle/>
        <a:p>
          <a:r>
            <a:rPr lang="en-US" sz="1800" dirty="0"/>
            <a:t>Initial disbursement of $25K (this doesn’t include the up to $10K Advance) within 5 days</a:t>
          </a:r>
        </a:p>
      </dgm:t>
    </dgm:pt>
    <dgm:pt modelId="{6AEAD83E-B3EC-43E2-ADC5-31A1B49B013B}" type="parTrans" cxnId="{B1791C68-DAD6-43C1-A900-1998827EFEC4}">
      <dgm:prSet/>
      <dgm:spPr/>
      <dgm:t>
        <a:bodyPr/>
        <a:lstStyle/>
        <a:p>
          <a:endParaRPr lang="en-US"/>
        </a:p>
      </dgm:t>
    </dgm:pt>
    <dgm:pt modelId="{0F83117E-1BF4-449D-AF07-5AC6E893CB68}" type="sibTrans" cxnId="{B1791C68-DAD6-43C1-A900-1998827EFEC4}">
      <dgm:prSet/>
      <dgm:spPr/>
      <dgm:t>
        <a:bodyPr/>
        <a:lstStyle/>
        <a:p>
          <a:endParaRPr lang="en-US"/>
        </a:p>
      </dgm:t>
    </dgm:pt>
    <dgm:pt modelId="{AEDA762D-29B8-4223-B88E-CCC90D546084}">
      <dgm:prSet custT="1"/>
      <dgm:spPr/>
      <dgm:t>
        <a:bodyPr/>
        <a:lstStyle/>
        <a:p>
          <a:r>
            <a:rPr lang="en-US" sz="1800" dirty="0"/>
            <a:t>Case Manager assigned that will help you with the rest</a:t>
          </a:r>
          <a:br>
            <a:rPr lang="en-US" sz="1800" dirty="0"/>
          </a:br>
          <a:endParaRPr lang="en-US" sz="1800" dirty="0"/>
        </a:p>
      </dgm:t>
    </dgm:pt>
    <dgm:pt modelId="{9AD4FCCE-6BA0-4F4A-A7E0-BFE5C6995BEF}" type="parTrans" cxnId="{E34AFD48-BE55-42A1-BADF-2BD64A0E6B6E}">
      <dgm:prSet/>
      <dgm:spPr/>
      <dgm:t>
        <a:bodyPr/>
        <a:lstStyle/>
        <a:p>
          <a:endParaRPr lang="en-US"/>
        </a:p>
      </dgm:t>
    </dgm:pt>
    <dgm:pt modelId="{A81F82E7-8662-4EBE-9750-FB647DD2D767}" type="sibTrans" cxnId="{E34AFD48-BE55-42A1-BADF-2BD64A0E6B6E}">
      <dgm:prSet/>
      <dgm:spPr/>
      <dgm:t>
        <a:bodyPr/>
        <a:lstStyle/>
        <a:p>
          <a:endParaRPr lang="en-US"/>
        </a:p>
      </dgm:t>
    </dgm:pt>
    <dgm:pt modelId="{115733B5-D7D2-4BED-9069-D94EE9F767E4}" type="pres">
      <dgm:prSet presAssocID="{08440AAD-67E0-46B3-A6B0-4C1361BF6DDC}" presName="linear" presStyleCnt="0">
        <dgm:presLayoutVars>
          <dgm:dir/>
          <dgm:animLvl val="lvl"/>
          <dgm:resizeHandles val="exact"/>
        </dgm:presLayoutVars>
      </dgm:prSet>
      <dgm:spPr/>
    </dgm:pt>
    <dgm:pt modelId="{05F8E3A8-C7A3-4743-B4D8-762B5E2B96F4}" type="pres">
      <dgm:prSet presAssocID="{A46DEF7F-8B6F-4632-85F1-71EBE031CAD3}" presName="parentLin" presStyleCnt="0"/>
      <dgm:spPr/>
    </dgm:pt>
    <dgm:pt modelId="{C633C905-EB39-4CD4-AECE-9A00D047921D}" type="pres">
      <dgm:prSet presAssocID="{A46DEF7F-8B6F-4632-85F1-71EBE031CAD3}" presName="parentLeftMargin" presStyleLbl="node1" presStyleIdx="0" presStyleCnt="2"/>
      <dgm:spPr/>
    </dgm:pt>
    <dgm:pt modelId="{271DB866-DDBC-45FE-8E88-5F5C31ED8EB7}" type="pres">
      <dgm:prSet presAssocID="{A46DEF7F-8B6F-4632-85F1-71EBE031CA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9D7778-5D39-45A7-93BC-0F1CB14F1A14}" type="pres">
      <dgm:prSet presAssocID="{A46DEF7F-8B6F-4632-85F1-71EBE031CAD3}" presName="negativeSpace" presStyleCnt="0"/>
      <dgm:spPr/>
    </dgm:pt>
    <dgm:pt modelId="{6E4B8840-D3A3-488A-9AF3-33841785B5E6}" type="pres">
      <dgm:prSet presAssocID="{A46DEF7F-8B6F-4632-85F1-71EBE031CAD3}" presName="childText" presStyleLbl="conFgAcc1" presStyleIdx="0" presStyleCnt="2">
        <dgm:presLayoutVars>
          <dgm:bulletEnabled val="1"/>
        </dgm:presLayoutVars>
      </dgm:prSet>
      <dgm:spPr/>
    </dgm:pt>
    <dgm:pt modelId="{E49C45D0-56EE-440F-A4B0-8CCAA114AF8A}" type="pres">
      <dgm:prSet presAssocID="{D0979B4F-4EDC-4226-AC14-6C1152B9EFD5}" presName="spaceBetweenRectangles" presStyleCnt="0"/>
      <dgm:spPr/>
    </dgm:pt>
    <dgm:pt modelId="{CC794B9A-0747-4DC3-BE52-AB910C175702}" type="pres">
      <dgm:prSet presAssocID="{451D3700-2D1D-488B-A2B6-7F0EC7EF35D3}" presName="parentLin" presStyleCnt="0"/>
      <dgm:spPr/>
    </dgm:pt>
    <dgm:pt modelId="{2CE9CDF2-5775-417F-A6B1-1B29FE5526B1}" type="pres">
      <dgm:prSet presAssocID="{451D3700-2D1D-488B-A2B6-7F0EC7EF35D3}" presName="parentLeftMargin" presStyleLbl="node1" presStyleIdx="0" presStyleCnt="2"/>
      <dgm:spPr/>
    </dgm:pt>
    <dgm:pt modelId="{CBE271C5-D548-4B82-9A8C-B90E19A187FA}" type="pres">
      <dgm:prSet presAssocID="{451D3700-2D1D-488B-A2B6-7F0EC7EF35D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9DD40D-458E-4C37-95B2-86F3F1F13287}" type="pres">
      <dgm:prSet presAssocID="{451D3700-2D1D-488B-A2B6-7F0EC7EF35D3}" presName="negativeSpace" presStyleCnt="0"/>
      <dgm:spPr/>
    </dgm:pt>
    <dgm:pt modelId="{BBF58F5C-8632-4497-9961-E30D740B67BE}" type="pres">
      <dgm:prSet presAssocID="{451D3700-2D1D-488B-A2B6-7F0EC7EF35D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309F00-6079-4934-A58D-C7658878F78E}" type="presOf" srcId="{0D66F913-4EDB-4277-9628-FAE71D97209B}" destId="{BBF58F5C-8632-4497-9961-E30D740B67BE}" srcOrd="0" destOrd="1" presId="urn:microsoft.com/office/officeart/2005/8/layout/list1"/>
    <dgm:cxn modelId="{3B603909-3201-478E-95E2-5BB717223CEF}" type="presOf" srcId="{F259CABC-EC1A-4C71-9539-F9335580D6EC}" destId="{BBF58F5C-8632-4497-9961-E30D740B67BE}" srcOrd="0" destOrd="0" presId="urn:microsoft.com/office/officeart/2005/8/layout/list1"/>
    <dgm:cxn modelId="{98211D0D-1660-434D-9DD3-BD36A1219EBB}" type="presOf" srcId="{7CE7DD4F-5392-4C4B-9456-69AC68371A7B}" destId="{6E4B8840-D3A3-488A-9AF3-33841785B5E6}" srcOrd="0" destOrd="1" presId="urn:microsoft.com/office/officeart/2005/8/layout/list1"/>
    <dgm:cxn modelId="{7B1A6724-D357-43E0-AD36-9BCD14F41AC4}" type="presOf" srcId="{451D3700-2D1D-488B-A2B6-7F0EC7EF35D3}" destId="{2CE9CDF2-5775-417F-A6B1-1B29FE5526B1}" srcOrd="0" destOrd="0" presId="urn:microsoft.com/office/officeart/2005/8/layout/list1"/>
    <dgm:cxn modelId="{0A5E8324-F322-4E72-9C17-1143E78985AB}" type="presOf" srcId="{451D3700-2D1D-488B-A2B6-7F0EC7EF35D3}" destId="{CBE271C5-D548-4B82-9A8C-B90E19A187FA}" srcOrd="1" destOrd="0" presId="urn:microsoft.com/office/officeart/2005/8/layout/list1"/>
    <dgm:cxn modelId="{9A72865F-3F75-4279-81CB-50038F1E97CC}" srcId="{08440AAD-67E0-46B3-A6B0-4C1361BF6DDC}" destId="{451D3700-2D1D-488B-A2B6-7F0EC7EF35D3}" srcOrd="1" destOrd="0" parTransId="{3D93A8B7-A8D1-4135-9896-E268648A8A3F}" sibTransId="{092E8EA1-93B9-4FC0-A893-C86D543318B4}"/>
    <dgm:cxn modelId="{C626A745-E2D2-4651-BEC6-64E98492F2CE}" srcId="{A46DEF7F-8B6F-4632-85F1-71EBE031CAD3}" destId="{82279D57-6A87-4467-93A1-B6FC2BEB66E7}" srcOrd="3" destOrd="0" parTransId="{208BAF45-43DF-439B-93C7-D425BD7ED0B3}" sibTransId="{21820BF0-BD75-4DE7-9A1A-EA992B4DEED1}"/>
    <dgm:cxn modelId="{B1791C68-DAD6-43C1-A900-1998827EFEC4}" srcId="{451D3700-2D1D-488B-A2B6-7F0EC7EF35D3}" destId="{0D66F913-4EDB-4277-9628-FAE71D97209B}" srcOrd="1" destOrd="0" parTransId="{6AEAD83E-B3EC-43E2-ADC5-31A1B49B013B}" sibTransId="{0F83117E-1BF4-449D-AF07-5AC6E893CB68}"/>
    <dgm:cxn modelId="{E34AFD48-BE55-42A1-BADF-2BD64A0E6B6E}" srcId="{451D3700-2D1D-488B-A2B6-7F0EC7EF35D3}" destId="{AEDA762D-29B8-4223-B88E-CCC90D546084}" srcOrd="2" destOrd="0" parTransId="{9AD4FCCE-6BA0-4F4A-A7E0-BFE5C6995BEF}" sibTransId="{A81F82E7-8662-4EBE-9750-FB647DD2D767}"/>
    <dgm:cxn modelId="{CF8FA24C-846E-4610-A229-AE1A248595DF}" srcId="{A46DEF7F-8B6F-4632-85F1-71EBE031CAD3}" destId="{A723F920-CC37-40FA-8425-22178E6757B8}" srcOrd="2" destOrd="0" parTransId="{67C68DF9-A78C-4B7A-9C50-91C2A2075863}" sibTransId="{7C55C263-2999-4E03-9CBC-EAF69527E35F}"/>
    <dgm:cxn modelId="{9016A04F-A7E5-4A99-853F-CC9E084FC60F}" type="presOf" srcId="{A46DEF7F-8B6F-4632-85F1-71EBE031CAD3}" destId="{271DB866-DDBC-45FE-8E88-5F5C31ED8EB7}" srcOrd="1" destOrd="0" presId="urn:microsoft.com/office/officeart/2005/8/layout/list1"/>
    <dgm:cxn modelId="{B0EACF73-644D-45FC-AB82-C2E5E62C0F14}" srcId="{08440AAD-67E0-46B3-A6B0-4C1361BF6DDC}" destId="{A46DEF7F-8B6F-4632-85F1-71EBE031CAD3}" srcOrd="0" destOrd="0" parTransId="{8B978F4C-68A2-4422-970C-65BF4A05B3AC}" sibTransId="{D0979B4F-4EDC-4226-AC14-6C1152B9EFD5}"/>
    <dgm:cxn modelId="{EC353F76-D479-4470-864A-A39BD18F7748}" srcId="{451D3700-2D1D-488B-A2B6-7F0EC7EF35D3}" destId="{F259CABC-EC1A-4C71-9539-F9335580D6EC}" srcOrd="0" destOrd="0" parTransId="{96AF4CDB-6B33-4B16-91D6-F87F792B0EDE}" sibTransId="{33BB6F05-0045-4C03-9A36-33D2B1CCB793}"/>
    <dgm:cxn modelId="{58876881-6514-4353-8008-069C35342D3E}" type="presOf" srcId="{AEDA762D-29B8-4223-B88E-CCC90D546084}" destId="{BBF58F5C-8632-4497-9961-E30D740B67BE}" srcOrd="0" destOrd="2" presId="urn:microsoft.com/office/officeart/2005/8/layout/list1"/>
    <dgm:cxn modelId="{C6732392-D6D5-478B-82AA-45F9DE014E5F}" srcId="{A46DEF7F-8B6F-4632-85F1-71EBE031CAD3}" destId="{7CE7DD4F-5392-4C4B-9456-69AC68371A7B}" srcOrd="1" destOrd="0" parTransId="{DF9ED14F-8C8D-4D00-AC41-BD4D9EF838F8}" sibTransId="{9588D558-A2A2-4758-9907-20E044AE0A0B}"/>
    <dgm:cxn modelId="{4A0EBEA7-8572-4814-80B4-E33E3A10C84D}" type="presOf" srcId="{A723F920-CC37-40FA-8425-22178E6757B8}" destId="{6E4B8840-D3A3-488A-9AF3-33841785B5E6}" srcOrd="0" destOrd="2" presId="urn:microsoft.com/office/officeart/2005/8/layout/list1"/>
    <dgm:cxn modelId="{C63ED9CE-959E-48E7-B5D1-CAFDD07163D2}" type="presOf" srcId="{08440AAD-67E0-46B3-A6B0-4C1361BF6DDC}" destId="{115733B5-D7D2-4BED-9069-D94EE9F767E4}" srcOrd="0" destOrd="0" presId="urn:microsoft.com/office/officeart/2005/8/layout/list1"/>
    <dgm:cxn modelId="{AFBAC6D6-5AA7-411F-B1C3-10D99F110C25}" type="presOf" srcId="{A46DEF7F-8B6F-4632-85F1-71EBE031CAD3}" destId="{C633C905-EB39-4CD4-AECE-9A00D047921D}" srcOrd="0" destOrd="0" presId="urn:microsoft.com/office/officeart/2005/8/layout/list1"/>
    <dgm:cxn modelId="{87955BE8-1387-419D-9B49-0BC1DA37D2A5}" type="presOf" srcId="{82279D57-6A87-4467-93A1-B6FC2BEB66E7}" destId="{6E4B8840-D3A3-488A-9AF3-33841785B5E6}" srcOrd="0" destOrd="3" presId="urn:microsoft.com/office/officeart/2005/8/layout/list1"/>
    <dgm:cxn modelId="{CE118FF1-C2C2-490E-9515-CE5523E264F9}" type="presOf" srcId="{634699DF-4450-4764-87D6-484960C84755}" destId="{6E4B8840-D3A3-488A-9AF3-33841785B5E6}" srcOrd="0" destOrd="0" presId="urn:microsoft.com/office/officeart/2005/8/layout/list1"/>
    <dgm:cxn modelId="{7A251BFE-C0FC-413A-AE2F-4073B503BEE7}" srcId="{A46DEF7F-8B6F-4632-85F1-71EBE031CAD3}" destId="{634699DF-4450-4764-87D6-484960C84755}" srcOrd="0" destOrd="0" parTransId="{CE393D0B-B1C7-4609-9AEC-7D721C8F8320}" sibTransId="{C15AD02D-FB0A-4C1C-AAD7-52581F51C870}"/>
    <dgm:cxn modelId="{903BED0C-BFFB-4E4B-B272-5118BDB36C4E}" type="presParOf" srcId="{115733B5-D7D2-4BED-9069-D94EE9F767E4}" destId="{05F8E3A8-C7A3-4743-B4D8-762B5E2B96F4}" srcOrd="0" destOrd="0" presId="urn:microsoft.com/office/officeart/2005/8/layout/list1"/>
    <dgm:cxn modelId="{BFBB410B-8587-40ED-B553-41FFC338D95A}" type="presParOf" srcId="{05F8E3A8-C7A3-4743-B4D8-762B5E2B96F4}" destId="{C633C905-EB39-4CD4-AECE-9A00D047921D}" srcOrd="0" destOrd="0" presId="urn:microsoft.com/office/officeart/2005/8/layout/list1"/>
    <dgm:cxn modelId="{2AF19CBE-98A0-4B30-9D73-48B1C8FA8139}" type="presParOf" srcId="{05F8E3A8-C7A3-4743-B4D8-762B5E2B96F4}" destId="{271DB866-DDBC-45FE-8E88-5F5C31ED8EB7}" srcOrd="1" destOrd="0" presId="urn:microsoft.com/office/officeart/2005/8/layout/list1"/>
    <dgm:cxn modelId="{BEC8F516-D86B-4942-B907-9C735E46E3BA}" type="presParOf" srcId="{115733B5-D7D2-4BED-9069-D94EE9F767E4}" destId="{719D7778-5D39-45A7-93BC-0F1CB14F1A14}" srcOrd="1" destOrd="0" presId="urn:microsoft.com/office/officeart/2005/8/layout/list1"/>
    <dgm:cxn modelId="{5379258F-D980-46CC-B12C-D72460E4C05F}" type="presParOf" srcId="{115733B5-D7D2-4BED-9069-D94EE9F767E4}" destId="{6E4B8840-D3A3-488A-9AF3-33841785B5E6}" srcOrd="2" destOrd="0" presId="urn:microsoft.com/office/officeart/2005/8/layout/list1"/>
    <dgm:cxn modelId="{FBC69228-8DAC-4DDC-AF86-C63E2E9EC866}" type="presParOf" srcId="{115733B5-D7D2-4BED-9069-D94EE9F767E4}" destId="{E49C45D0-56EE-440F-A4B0-8CCAA114AF8A}" srcOrd="3" destOrd="0" presId="urn:microsoft.com/office/officeart/2005/8/layout/list1"/>
    <dgm:cxn modelId="{35DF145E-DECC-4EDE-868F-A6583EA940A3}" type="presParOf" srcId="{115733B5-D7D2-4BED-9069-D94EE9F767E4}" destId="{CC794B9A-0747-4DC3-BE52-AB910C175702}" srcOrd="4" destOrd="0" presId="urn:microsoft.com/office/officeart/2005/8/layout/list1"/>
    <dgm:cxn modelId="{002F5CA6-B251-42D5-A4BC-A753F23B7A34}" type="presParOf" srcId="{CC794B9A-0747-4DC3-BE52-AB910C175702}" destId="{2CE9CDF2-5775-417F-A6B1-1B29FE5526B1}" srcOrd="0" destOrd="0" presId="urn:microsoft.com/office/officeart/2005/8/layout/list1"/>
    <dgm:cxn modelId="{2E8E6A40-F654-4341-B60B-4AAEC414D621}" type="presParOf" srcId="{CC794B9A-0747-4DC3-BE52-AB910C175702}" destId="{CBE271C5-D548-4B82-9A8C-B90E19A187FA}" srcOrd="1" destOrd="0" presId="urn:microsoft.com/office/officeart/2005/8/layout/list1"/>
    <dgm:cxn modelId="{F55A95AE-1602-49B5-A953-59F08333F9E9}" type="presParOf" srcId="{115733B5-D7D2-4BED-9069-D94EE9F767E4}" destId="{F89DD40D-458E-4C37-95B2-86F3F1F13287}" srcOrd="5" destOrd="0" presId="urn:microsoft.com/office/officeart/2005/8/layout/list1"/>
    <dgm:cxn modelId="{0186E742-C72D-4689-8B96-31BD73A58A8C}" type="presParOf" srcId="{115733B5-D7D2-4BED-9069-D94EE9F767E4}" destId="{BBF58F5C-8632-4497-9961-E30D740B67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E9F7-C8C7-4269-86A0-16CD72248FFD}">
      <dsp:nvSpPr>
        <dsp:cNvPr id="0" name=""/>
        <dsp:cNvSpPr/>
      </dsp:nvSpPr>
      <dsp:spPr>
        <a:xfrm>
          <a:off x="0" y="329898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Texas Gulf Coast Small Business Development Centers (SBDC)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SCORE Mentors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WBEA Women’s Business Center (WBC)</a:t>
          </a:r>
        </a:p>
      </dsp:txBody>
      <dsp:txXfrm>
        <a:off x="0" y="329898"/>
        <a:ext cx="10515600" cy="1512000"/>
      </dsp:txXfrm>
    </dsp:sp>
    <dsp:sp modelId="{E015220A-7472-497E-909E-4686DD6739EB}">
      <dsp:nvSpPr>
        <dsp:cNvPr id="0" name=""/>
        <dsp:cNvSpPr/>
      </dsp:nvSpPr>
      <dsp:spPr>
        <a:xfrm>
          <a:off x="525780" y="34698"/>
          <a:ext cx="73609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SBA has three local Resource Partners</a:t>
          </a:r>
        </a:p>
      </dsp:txBody>
      <dsp:txXfrm>
        <a:off x="554601" y="63519"/>
        <a:ext cx="7303278" cy="532758"/>
      </dsp:txXfrm>
    </dsp:sp>
    <dsp:sp modelId="{0836C345-57AA-4AD6-AE63-F1CB19FEF89A}">
      <dsp:nvSpPr>
        <dsp:cNvPr id="0" name=""/>
        <dsp:cNvSpPr/>
      </dsp:nvSpPr>
      <dsp:spPr>
        <a:xfrm>
          <a:off x="0" y="2245099"/>
          <a:ext cx="1051560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Cash flow management / short term financial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Messaging / Social Media to stay engaged with customers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Import/Export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Supply Chain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Strategic Planning and Financial Tune-Up; prepare to prosper after the disaster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Planning for further disasters / Risk management / Insurance counseling</a:t>
          </a:r>
        </a:p>
      </dsp:txBody>
      <dsp:txXfrm>
        <a:off x="0" y="2245099"/>
        <a:ext cx="10515600" cy="2520000"/>
      </dsp:txXfrm>
    </dsp:sp>
    <dsp:sp modelId="{3401F664-3C5B-460F-81CC-92F19DA08B7F}">
      <dsp:nvSpPr>
        <dsp:cNvPr id="0" name=""/>
        <dsp:cNvSpPr/>
      </dsp:nvSpPr>
      <dsp:spPr>
        <a:xfrm>
          <a:off x="525780" y="1949899"/>
          <a:ext cx="73609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range of help during the downturn, to include:</a:t>
          </a:r>
        </a:p>
      </dsp:txBody>
      <dsp:txXfrm>
        <a:off x="554601" y="1978720"/>
        <a:ext cx="73032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3906-F76D-4C2D-9596-C700A2565793}">
      <dsp:nvSpPr>
        <dsp:cNvPr id="0" name=""/>
        <dsp:cNvSpPr/>
      </dsp:nvSpPr>
      <dsp:spPr>
        <a:xfrm>
          <a:off x="51" y="6746"/>
          <a:ext cx="4913783" cy="1441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7(a), 504, &amp; Microloans</a:t>
          </a:r>
        </a:p>
      </dsp:txBody>
      <dsp:txXfrm>
        <a:off x="51" y="6746"/>
        <a:ext cx="4913783" cy="1441534"/>
      </dsp:txXfrm>
    </dsp:sp>
    <dsp:sp modelId="{736974E5-C4B7-4C5D-A751-C41002BB2088}">
      <dsp:nvSpPr>
        <dsp:cNvPr id="0" name=""/>
        <dsp:cNvSpPr/>
      </dsp:nvSpPr>
      <dsp:spPr>
        <a:xfrm>
          <a:off x="2" y="1455026"/>
          <a:ext cx="4913783" cy="3639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The SBA will automatically pay the principal, interest, and fees of </a:t>
          </a:r>
          <a:r>
            <a:rPr lang="en-US" sz="2000" b="1" i="0" kern="1200" dirty="0"/>
            <a:t>current 7(a), 504, and microloans</a:t>
          </a:r>
          <a:r>
            <a:rPr lang="en-US" sz="2000" b="0" i="0" kern="1200" dirty="0"/>
            <a:t> in regular servicing status for a period of six months.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Lender receives a payment from a Borrower after March 27, 2020, they must inform Borrower it has the option of:  Lender either returning the payment or applying the payment to further reduce the balance.</a:t>
          </a:r>
          <a:br>
            <a:rPr lang="en-US" sz="2000" kern="1200" dirty="0"/>
          </a:br>
          <a:endParaRPr lang="en-US" sz="1000" kern="1200" dirty="0"/>
        </a:p>
      </dsp:txBody>
      <dsp:txXfrm>
        <a:off x="2" y="1455026"/>
        <a:ext cx="4913783" cy="3639870"/>
      </dsp:txXfrm>
    </dsp:sp>
    <dsp:sp modelId="{2DAE759F-E3B2-4DE4-9ABD-370B68AA7FA3}">
      <dsp:nvSpPr>
        <dsp:cNvPr id="0" name=""/>
        <dsp:cNvSpPr/>
      </dsp:nvSpPr>
      <dsp:spPr>
        <a:xfrm>
          <a:off x="5601816" y="0"/>
          <a:ext cx="4913783" cy="1441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Existing Disaster Loans</a:t>
          </a:r>
        </a:p>
      </dsp:txBody>
      <dsp:txXfrm>
        <a:off x="5601816" y="0"/>
        <a:ext cx="4913783" cy="1441534"/>
      </dsp:txXfrm>
    </dsp:sp>
    <dsp:sp modelId="{955E7445-71F8-4522-B4CF-6596823C2505}">
      <dsp:nvSpPr>
        <dsp:cNvPr id="0" name=""/>
        <dsp:cNvSpPr/>
      </dsp:nvSpPr>
      <dsp:spPr>
        <a:xfrm>
          <a:off x="5601816" y="1455026"/>
          <a:ext cx="4913783" cy="3639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SBA will </a:t>
          </a:r>
          <a:r>
            <a:rPr lang="en-US" sz="2400" b="0" i="0" kern="1200" dirty="0"/>
            <a:t>defer existing loan payments through December 31, 2020 automatically.  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Borrowers of home and business disaster loans do not have to contact SBA to request deferment.</a:t>
          </a:r>
          <a:endParaRPr lang="en-US" sz="2400" kern="1200" dirty="0"/>
        </a:p>
      </dsp:txBody>
      <dsp:txXfrm>
        <a:off x="5601816" y="1455026"/>
        <a:ext cx="4913783" cy="3639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388E-1F66-4C02-82B8-084B6D9EC691}">
      <dsp:nvSpPr>
        <dsp:cNvPr id="0" name=""/>
        <dsp:cNvSpPr/>
      </dsp:nvSpPr>
      <dsp:spPr>
        <a:xfrm>
          <a:off x="0" y="1360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0C8A6-1C72-4463-9F44-B6501AC13347}">
      <dsp:nvSpPr>
        <dsp:cNvPr id="0" name=""/>
        <dsp:cNvSpPr/>
      </dsp:nvSpPr>
      <dsp:spPr>
        <a:xfrm>
          <a:off x="175404" y="131826"/>
          <a:ext cx="318916" cy="31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C3F1-5B1E-4480-9BBF-5F24FFF280BF}">
      <dsp:nvSpPr>
        <dsp:cNvPr id="0" name=""/>
        <dsp:cNvSpPr/>
      </dsp:nvSpPr>
      <dsp:spPr>
        <a:xfrm>
          <a:off x="669725" y="1360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Loans up to $2 million; no payments for 12 months </a:t>
          </a:r>
        </a:p>
      </dsp:txBody>
      <dsp:txXfrm>
        <a:off x="669725" y="1360"/>
        <a:ext cx="9845874" cy="579848"/>
      </dsp:txXfrm>
    </dsp:sp>
    <dsp:sp modelId="{CC353BC9-C0DC-43CD-A27A-5704D0BFC0FA}">
      <dsp:nvSpPr>
        <dsp:cNvPr id="0" name=""/>
        <dsp:cNvSpPr/>
      </dsp:nvSpPr>
      <dsp:spPr>
        <a:xfrm>
          <a:off x="0" y="726171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6653-7BF1-47B8-A020-8ACAF8228452}">
      <dsp:nvSpPr>
        <dsp:cNvPr id="0" name=""/>
        <dsp:cNvSpPr/>
      </dsp:nvSpPr>
      <dsp:spPr>
        <a:xfrm>
          <a:off x="175404" y="856637"/>
          <a:ext cx="318916" cy="31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5BD5-229E-40A3-A86B-A4FBF91594CA}">
      <dsp:nvSpPr>
        <dsp:cNvPr id="0" name=""/>
        <dsp:cNvSpPr/>
      </dsp:nvSpPr>
      <dsp:spPr>
        <a:xfrm>
          <a:off x="669725" y="726171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3.75% interest rate for small businesses; 2.75% for private non-profits.  </a:t>
          </a:r>
        </a:p>
      </dsp:txBody>
      <dsp:txXfrm>
        <a:off x="669725" y="726171"/>
        <a:ext cx="9845874" cy="579848"/>
      </dsp:txXfrm>
    </dsp:sp>
    <dsp:sp modelId="{5CCD3423-B3EA-41BE-AC07-E70DB23B5B9B}">
      <dsp:nvSpPr>
        <dsp:cNvPr id="0" name=""/>
        <dsp:cNvSpPr/>
      </dsp:nvSpPr>
      <dsp:spPr>
        <a:xfrm>
          <a:off x="0" y="1450982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8F078-A412-4141-8FD0-807883BD9620}">
      <dsp:nvSpPr>
        <dsp:cNvPr id="0" name=""/>
        <dsp:cNvSpPr/>
      </dsp:nvSpPr>
      <dsp:spPr>
        <a:xfrm>
          <a:off x="175404" y="1581448"/>
          <a:ext cx="318916" cy="31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164EF-5D17-438F-B88F-27EE1AD6545C}">
      <dsp:nvSpPr>
        <dsp:cNvPr id="0" name=""/>
        <dsp:cNvSpPr/>
      </dsp:nvSpPr>
      <dsp:spPr>
        <a:xfrm>
          <a:off x="669725" y="1450982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Long-term repayments up to 30 years </a:t>
          </a:r>
        </a:p>
      </dsp:txBody>
      <dsp:txXfrm>
        <a:off x="669725" y="1450982"/>
        <a:ext cx="9845874" cy="579848"/>
      </dsp:txXfrm>
    </dsp:sp>
    <dsp:sp modelId="{F059E2E6-EA53-44DB-A8BE-C002DC6FFC35}">
      <dsp:nvSpPr>
        <dsp:cNvPr id="0" name=""/>
        <dsp:cNvSpPr/>
      </dsp:nvSpPr>
      <dsp:spPr>
        <a:xfrm>
          <a:off x="0" y="2175793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54C01-44E2-4124-A5E0-5CF9EE559FF9}">
      <dsp:nvSpPr>
        <dsp:cNvPr id="0" name=""/>
        <dsp:cNvSpPr/>
      </dsp:nvSpPr>
      <dsp:spPr>
        <a:xfrm>
          <a:off x="175404" y="2306259"/>
          <a:ext cx="318916" cy="31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C9D5-04E8-4C8E-A3EB-2CEAFFFC3856}">
      <dsp:nvSpPr>
        <dsp:cNvPr id="0" name=""/>
        <dsp:cNvSpPr/>
      </dsp:nvSpPr>
      <dsp:spPr>
        <a:xfrm>
          <a:off x="669725" y="2175793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Small businesses,  Small Ag cooperatives, and private non-profits are eligible</a:t>
          </a:r>
        </a:p>
      </dsp:txBody>
      <dsp:txXfrm>
        <a:off x="669725" y="2175793"/>
        <a:ext cx="9845874" cy="579848"/>
      </dsp:txXfrm>
    </dsp:sp>
    <dsp:sp modelId="{D951C4EF-A6F6-4B66-B578-CC497BD27BD8}">
      <dsp:nvSpPr>
        <dsp:cNvPr id="0" name=""/>
        <dsp:cNvSpPr/>
      </dsp:nvSpPr>
      <dsp:spPr>
        <a:xfrm>
          <a:off x="0" y="2900604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8B0B2-1A62-47B2-9EB5-9AE0112A9C02}">
      <dsp:nvSpPr>
        <dsp:cNvPr id="0" name=""/>
        <dsp:cNvSpPr/>
      </dsp:nvSpPr>
      <dsp:spPr>
        <a:xfrm>
          <a:off x="175404" y="3031070"/>
          <a:ext cx="318916" cy="31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D0048-981E-4F91-97C7-07CF684209DA}">
      <dsp:nvSpPr>
        <dsp:cNvPr id="0" name=""/>
        <dsp:cNvSpPr/>
      </dsp:nvSpPr>
      <dsp:spPr>
        <a:xfrm>
          <a:off x="669725" y="2900604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May be used for fixed debts, payroll, accounts payable and other bills affected by the disaster</a:t>
          </a:r>
        </a:p>
      </dsp:txBody>
      <dsp:txXfrm>
        <a:off x="669725" y="2900604"/>
        <a:ext cx="9845874" cy="579848"/>
      </dsp:txXfrm>
    </dsp:sp>
    <dsp:sp modelId="{01104D86-70B2-44DE-A7A0-83572E7DDEDB}">
      <dsp:nvSpPr>
        <dsp:cNvPr id="0" name=""/>
        <dsp:cNvSpPr/>
      </dsp:nvSpPr>
      <dsp:spPr>
        <a:xfrm>
          <a:off x="0" y="3625415"/>
          <a:ext cx="10515600" cy="5798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F2D24-A894-49F3-86FC-790EDC49EE69}">
      <dsp:nvSpPr>
        <dsp:cNvPr id="0" name=""/>
        <dsp:cNvSpPr/>
      </dsp:nvSpPr>
      <dsp:spPr>
        <a:xfrm>
          <a:off x="175404" y="3755881"/>
          <a:ext cx="318916" cy="31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5C79D-8409-4B04-994C-4F83E10F3580}">
      <dsp:nvSpPr>
        <dsp:cNvPr id="0" name=""/>
        <dsp:cNvSpPr/>
      </dsp:nvSpPr>
      <dsp:spPr>
        <a:xfrm>
          <a:off x="669725" y="3625415"/>
          <a:ext cx="9845874" cy="57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May be approved  solely on the applicant credit score.  </a:t>
          </a:r>
        </a:p>
      </dsp:txBody>
      <dsp:txXfrm>
        <a:off x="669725" y="3625415"/>
        <a:ext cx="9845874" cy="579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F9BB-4F0A-49B2-B3A1-090B3F884B25}">
      <dsp:nvSpPr>
        <dsp:cNvPr id="0" name=""/>
        <dsp:cNvSpPr/>
      </dsp:nvSpPr>
      <dsp:spPr>
        <a:xfrm>
          <a:off x="0" y="23299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64D6D-BDFC-461A-AAB0-D5C95994F088}">
      <dsp:nvSpPr>
        <dsp:cNvPr id="0" name=""/>
        <dsp:cNvSpPr/>
      </dsp:nvSpPr>
      <dsp:spPr>
        <a:xfrm>
          <a:off x="525780" y="26359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cost to apply; No obligation to take the loan (if offered)</a:t>
          </a:r>
        </a:p>
      </dsp:txBody>
      <dsp:txXfrm>
        <a:off x="545955" y="46534"/>
        <a:ext cx="7320570" cy="372930"/>
      </dsp:txXfrm>
    </dsp:sp>
    <dsp:sp modelId="{DA9ACB02-B362-4990-BF9F-72009A06FBEF}">
      <dsp:nvSpPr>
        <dsp:cNvPr id="0" name=""/>
        <dsp:cNvSpPr/>
      </dsp:nvSpPr>
      <dsp:spPr>
        <a:xfrm>
          <a:off x="0" y="86803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A0714-3686-44BF-B2C6-1170589CAD44}">
      <dsp:nvSpPr>
        <dsp:cNvPr id="0" name=""/>
        <dsp:cNvSpPr/>
      </dsp:nvSpPr>
      <dsp:spPr>
        <a:xfrm>
          <a:off x="525780" y="661399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Amount is determined by SBA </a:t>
          </a:r>
          <a:r>
            <a:rPr lang="en-US" sz="1800" kern="1200" dirty="0"/>
            <a:t>from your information</a:t>
          </a:r>
        </a:p>
      </dsp:txBody>
      <dsp:txXfrm>
        <a:off x="545955" y="681574"/>
        <a:ext cx="7320570" cy="372930"/>
      </dsp:txXfrm>
    </dsp:sp>
    <dsp:sp modelId="{22EB72F3-70B5-4647-AC02-B00A81070B3A}">
      <dsp:nvSpPr>
        <dsp:cNvPr id="0" name=""/>
        <dsp:cNvSpPr/>
      </dsp:nvSpPr>
      <dsp:spPr>
        <a:xfrm>
          <a:off x="0" y="150307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5E9B5-C576-491F-B0EC-50D7A175B268}">
      <dsp:nvSpPr>
        <dsp:cNvPr id="0" name=""/>
        <dsp:cNvSpPr/>
      </dsp:nvSpPr>
      <dsp:spPr>
        <a:xfrm>
          <a:off x="525780" y="1296439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Existing SBA Disaster or Business loans do not make you ineligible</a:t>
          </a:r>
        </a:p>
      </dsp:txBody>
      <dsp:txXfrm>
        <a:off x="545955" y="1316614"/>
        <a:ext cx="7320570" cy="372930"/>
      </dsp:txXfrm>
    </dsp:sp>
    <dsp:sp modelId="{BA733B80-83F6-447E-9271-52FCAB707B97}">
      <dsp:nvSpPr>
        <dsp:cNvPr id="0" name=""/>
        <dsp:cNvSpPr/>
      </dsp:nvSpPr>
      <dsp:spPr>
        <a:xfrm>
          <a:off x="0" y="2138119"/>
          <a:ext cx="10515600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None if loan is under $200,000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If over $200,000 then guarantee from all 20% or greater owners</a:t>
          </a:r>
        </a:p>
      </dsp:txBody>
      <dsp:txXfrm>
        <a:off x="0" y="2138119"/>
        <a:ext cx="10515600" cy="970200"/>
      </dsp:txXfrm>
    </dsp:sp>
    <dsp:sp modelId="{0AB75793-E3A2-4308-BF7C-93F357AFAD9A}">
      <dsp:nvSpPr>
        <dsp:cNvPr id="0" name=""/>
        <dsp:cNvSpPr/>
      </dsp:nvSpPr>
      <dsp:spPr>
        <a:xfrm>
          <a:off x="525780" y="1931479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ITC Berkeley Old Style W01"/>
            </a:rPr>
            <a:t>Personal guarantee requirements: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45955" y="1951654"/>
        <a:ext cx="7320570" cy="372930"/>
      </dsp:txXfrm>
    </dsp:sp>
    <dsp:sp modelId="{53ED4C37-26F3-4FA9-8493-7EFC872F4211}">
      <dsp:nvSpPr>
        <dsp:cNvPr id="0" name=""/>
        <dsp:cNvSpPr/>
      </dsp:nvSpPr>
      <dsp:spPr>
        <a:xfrm>
          <a:off x="0" y="3390559"/>
          <a:ext cx="105156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over $25,000 EIDLs require collateral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SBA will not decline for lack of collateral, but requires the pledge of what is available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Does not require primary residence in Texas</a:t>
          </a:r>
        </a:p>
      </dsp:txBody>
      <dsp:txXfrm>
        <a:off x="0" y="3390559"/>
        <a:ext cx="10515600" cy="1278900"/>
      </dsp:txXfrm>
    </dsp:sp>
    <dsp:sp modelId="{F5954F8F-1330-4B30-84C6-6D42DD47BDAA}">
      <dsp:nvSpPr>
        <dsp:cNvPr id="0" name=""/>
        <dsp:cNvSpPr/>
      </dsp:nvSpPr>
      <dsp:spPr>
        <a:xfrm>
          <a:off x="525780" y="3183919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Collateral:</a:t>
          </a:r>
        </a:p>
      </dsp:txBody>
      <dsp:txXfrm>
        <a:off x="545955" y="3204094"/>
        <a:ext cx="732057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B8840-D3A3-488A-9AF3-33841785B5E6}">
      <dsp:nvSpPr>
        <dsp:cNvPr id="0" name=""/>
        <dsp:cNvSpPr/>
      </dsp:nvSpPr>
      <dsp:spPr>
        <a:xfrm>
          <a:off x="0" y="463472"/>
          <a:ext cx="10515600" cy="190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4566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Information verified; credit checked; you may be asked for more info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EIDL amount is determined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loan officer contacts you; makes recommendations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Decision normally takes up to 4 weeks</a:t>
          </a:r>
        </a:p>
      </dsp:txBody>
      <dsp:txXfrm>
        <a:off x="0" y="463472"/>
        <a:ext cx="10515600" cy="1904175"/>
      </dsp:txXfrm>
    </dsp:sp>
    <dsp:sp modelId="{271DB866-DDBC-45FE-8E88-5F5C31ED8EB7}">
      <dsp:nvSpPr>
        <dsp:cNvPr id="0" name=""/>
        <dsp:cNvSpPr/>
      </dsp:nvSpPr>
      <dsp:spPr>
        <a:xfrm>
          <a:off x="525780" y="5912"/>
          <a:ext cx="736092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Loan Processing Decision</a:t>
          </a:r>
          <a:endParaRPr lang="en-US" sz="1800" kern="1200" dirty="0"/>
        </a:p>
      </dsp:txBody>
      <dsp:txXfrm>
        <a:off x="570452" y="50584"/>
        <a:ext cx="7271576" cy="825776"/>
      </dsp:txXfrm>
    </dsp:sp>
    <dsp:sp modelId="{BBF58F5C-8632-4497-9961-E30D740B67BE}">
      <dsp:nvSpPr>
        <dsp:cNvPr id="0" name=""/>
        <dsp:cNvSpPr/>
      </dsp:nvSpPr>
      <dsp:spPr>
        <a:xfrm>
          <a:off x="0" y="2992608"/>
          <a:ext cx="10515600" cy="190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4566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Sign and Submit Loan Documents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Initial disbursement of $25K (this doesn’t include the up to $10K Advance) within 5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Case Manager assigned that will help you with the rest</a:t>
          </a:r>
          <a:br>
            <a:rPr lang="en-US" sz="1800" kern="1200" dirty="0"/>
          </a:br>
          <a:endParaRPr lang="en-US" sz="1800" kern="1200" dirty="0"/>
        </a:p>
      </dsp:txBody>
      <dsp:txXfrm>
        <a:off x="0" y="2992608"/>
        <a:ext cx="10515600" cy="1904175"/>
      </dsp:txXfrm>
    </dsp:sp>
    <dsp:sp modelId="{CBE271C5-D548-4B82-9A8C-B90E19A187FA}">
      <dsp:nvSpPr>
        <dsp:cNvPr id="0" name=""/>
        <dsp:cNvSpPr/>
      </dsp:nvSpPr>
      <dsp:spPr>
        <a:xfrm>
          <a:off x="525780" y="2535048"/>
          <a:ext cx="736092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Loan Closes and Funds Disbursed</a:t>
          </a:r>
        </a:p>
      </dsp:txBody>
      <dsp:txXfrm>
        <a:off x="570452" y="2579720"/>
        <a:ext cx="72715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12:15:21.8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286 677,'935'0,"-900"2,1 2,-1 1,27 8,-27-5,1-1,-1-2,30-1,4084-5,-4068 5,-1 3,2 4,-40-6,150 12,1-10,53-9,-50 0,1 4,214-5,-393 2,1-1,-1-1,0 0,0-2,0 0,0-1,-1 0,0-2,0 0,-1-1,0-1,-1 0,0-1,0 0,-1-2,-1 1,0-2,0 0,-2 0,3-6,-9 12,0 0,-1-1,0 0,0 0,-1 0,-1-1,1 1,-2-1,1 1,-1-1,0-1,-1-27,0 0,-4-11,1-21,3 40,1 20,-1 1,0-1,0 1,-1-1,-1 1,1-1,0 7,0 1,0-1,0 0,-1 1,1-1,0 1,-1-1,0 1,0 0,1-1,-1 1,0 0,-1 0,1 1,0-1,-1 0,1 1,-1-1,1 1,-1 0,-2-1,-24-7,-1 1,0 2,0 1,-3 1,-73-14,64 10,0 2,-34-1,-11-1,-59-9,-137 2,-1729 17,1065-3,904-1,1-2,-4-2,-66-6,-410 10,269 4,174 1,-25 6,26-1,-31-3,55-6,-45 0,0 3,1 5,-88 17,128-15,0-2,-1-3,-10-3,-86 6,-60 14,-74-9,-217-13,477 3,-1 0,-21 6,-52 4,9-12,-37 1,128-1,0 0,0 1,0-1,0 1,0 0,0 0,0 0,1 0,-1 1,0-1,1 1,-1 0,1-1,-1 1,1 0,0 1,0-1,0 0,0 0,0 1,-2 3,1-1,1 1,-1 0,1 0,0 0,0 0,0 0,1 0,0 0,0 1,0 6,0-1,1 1,1 0,0 0,0-1,1 1,1 0,0-1,5 11,0-7,1-1,0-1,1 1,0-1,2-1,-1 0,2-1,-1 0,2-1,0 0,0-1,0-1,1 0,1-1,0-1,0 0,1-1,53 35,-55-34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12:15:29.2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609 27,'-17'2,"-1"0,0 1,1 1,0 0,-2 2,-42 9,21-8,0 2,1 2,0 1,1 1,1 3,-34 18,53-23,1 1,0 0,1 1,-7 7,18-16,1 1,0 0,0 0,0 0,1 0,-1 0,1 1,1 0,-1 0,1-1,0 1,0 1,1-1,-1 0,2 0,-1 4,0-2,2 0,-1 1,1-1,0 0,1 1,0-1,0 0,1 0,0 0,0-1,3 5,5 6,1 1,2-2,9 12,-8-11,-2-2,-1-1,1 0,0 0,1-1,1-1,10 7,-3-4,1-1,0-1,13 5,-25-14,1-1,0 0,0-1,0 0,0-1,1 0,-1-1,12-1,293-3,232 4,-419 11,-73-5,45-1,3819-7,-3693-9,157-28,-345 31,0-2,34-11,-33 7,0 3,19-2,40-8,-66 12,0 1,1 2,4 1,31 3,-43 2,0-1,0-1,0-1,0-2,23-6,-44 8,0 0,0 0,0 0,-1-1,1 0,-1 0,1 0,-1-1,0 0,-1 0,1 0,-1-1,1 1,-1-1,0 0,-1 0,0 0,1-1,-2 1,1-1,-1 0,1 0,-2 0,1 0,-1 0,1 0,-2-2,4-37,-2-1,-3 1,-4-36,4 75,1 0,-1-1,0 1,0 0,-1 0,0 0,0 0,0 0,-1 1,0-1,0 0,0 1,-1 0,0 0,0 0,0 1,-1-1,1 1,-1 0,0 0,0 0,0 1,-1 0,0 0,1 0,-1 1,-5-2,-14-2,1 0,-1 2,0 1,-1 2,1 0,-8 1,-8 0,-250-22,154 8,-87 4,211 11,-290 0,-48-15,63 1,-69 14,108 2,-2479-3,2684 2,-1 2,1 3,-12 3,11-1,1-2,-1-2,-12-2,-13-1,-1 3,-12 5,3-3,1-4,-60-5,15-1,116 3,0 0,0 0,0-1,0 0,1-1,-1 0,0 0,1-1,-1 1,-2-3,-5-4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5EAF-6CB9-44DD-A75C-48BCD5E915E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6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5EAF-6CB9-44DD-A75C-48BCD5E915E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63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MaTestster</a:t>
            </a:r>
            <a:r>
              <a:rPr lang="en-US" dirty="0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April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April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April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April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April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April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B430-7100-441B-9857-1C9AB2E4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26021-D67F-4D9C-801E-543297ECF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DAB40-9F6F-45A9-82C6-A363534A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2FD6-867D-4DDD-B129-923D8844C25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B0B6C-5B83-4152-B76A-49DD268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8326-29AF-4A7E-9E24-82565B8D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4FBD-D83A-436A-9D16-3175845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April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April 14, 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8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April 14,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9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a.gov/document/support--table-size-standards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scode.house.gov/quicksearch/get.plx?title=15&amp;section=636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sastercustomerservice@sba.gov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UxdAh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a.gov/tx/houston" TargetMode="Externa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tx/Houston" TargetMode="External"/><Relationship Id="rId2" Type="http://schemas.openxmlformats.org/officeDocument/2006/relationships/hyperlink" Target="mailto:disastercustomerservice@sba.gov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6th-congress/house-bill/748/text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AA5C-E72D-44C1-BEDE-85FC1B1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4789"/>
            <a:ext cx="10515600" cy="11600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U.S.</a:t>
            </a:r>
            <a:r>
              <a:rPr lang="en-US" baseline="0" dirty="0">
                <a:solidFill>
                  <a:schemeClr val="bg1"/>
                </a:solidFill>
                <a:latin typeface="+mj-lt"/>
              </a:rPr>
              <a:t> Small Business</a:t>
            </a:r>
            <a:br>
              <a:rPr lang="en-US" baseline="0" dirty="0">
                <a:solidFill>
                  <a:schemeClr val="bg1"/>
                </a:solidFill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</a:rPr>
              <a:t>Administration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83C1D-736A-4542-A5A9-9895767C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85" y="390736"/>
            <a:ext cx="9795830" cy="13145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Passage of the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Coronavirus Aid, Relief, and Economic Security (CARES) Act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Gives Businesses </a:t>
            </a:r>
            <a:r>
              <a:rPr lang="en-US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TWO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Loan Choices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34149-DC0F-40CE-8CBE-E37A51C9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659" y="6171665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2854AC5-92E7-4E11-8237-3E4395F19FA7}"/>
              </a:ext>
            </a:extLst>
          </p:cNvPr>
          <p:cNvSpPr/>
          <p:nvPr/>
        </p:nvSpPr>
        <p:spPr>
          <a:xfrm>
            <a:off x="4697515" y="2060711"/>
            <a:ext cx="2621280" cy="765692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Affected, Eligible Business?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9F205FA-B61E-4882-9523-3094B2EDA4E5}"/>
              </a:ext>
            </a:extLst>
          </p:cNvPr>
          <p:cNvSpPr/>
          <p:nvPr/>
        </p:nvSpPr>
        <p:spPr>
          <a:xfrm>
            <a:off x="2579818" y="3664941"/>
            <a:ext cx="2117697" cy="124504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Paycheck Protection Program (PPP)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BD1CFE5-79DB-40AF-AE29-3F2AE6CCA2DA}"/>
              </a:ext>
            </a:extLst>
          </p:cNvPr>
          <p:cNvSpPr/>
          <p:nvPr/>
        </p:nvSpPr>
        <p:spPr>
          <a:xfrm>
            <a:off x="7318794" y="3664941"/>
            <a:ext cx="2117697" cy="124504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Economic Injury Disaster Loan (EIDL)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A0DD195-DA47-4CE1-9542-9FE08FC41A6C}"/>
              </a:ext>
            </a:extLst>
          </p:cNvPr>
          <p:cNvSpPr/>
          <p:nvPr/>
        </p:nvSpPr>
        <p:spPr>
          <a:xfrm>
            <a:off x="2579817" y="5110027"/>
            <a:ext cx="2117697" cy="124504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Loan is from existing SBA Lender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E5768DA-243D-4973-BA58-D1F8D41B8D0D}"/>
              </a:ext>
            </a:extLst>
          </p:cNvPr>
          <p:cNvSpPr/>
          <p:nvPr/>
        </p:nvSpPr>
        <p:spPr>
          <a:xfrm>
            <a:off x="7318793" y="5119888"/>
            <a:ext cx="2117697" cy="124504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Loan is directly from the federal government (SBA)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BA02D7C-8015-4080-9A30-9ADE033659CB}"/>
              </a:ext>
            </a:extLst>
          </p:cNvPr>
          <p:cNvSpPr/>
          <p:nvPr/>
        </p:nvSpPr>
        <p:spPr>
          <a:xfrm>
            <a:off x="2579818" y="3181793"/>
            <a:ext cx="2117697" cy="365126"/>
          </a:xfrm>
          <a:prstGeom prst="flowChartProcess">
            <a:avLst/>
          </a:prstGeom>
          <a:ln w="12700" cmpd="sng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65D4246B-C433-41CC-B030-A1CCFA33233C}"/>
              </a:ext>
            </a:extLst>
          </p:cNvPr>
          <p:cNvSpPr/>
          <p:nvPr/>
        </p:nvSpPr>
        <p:spPr>
          <a:xfrm>
            <a:off x="7318794" y="3181793"/>
            <a:ext cx="2117697" cy="365126"/>
          </a:xfrm>
          <a:prstGeom prst="flowChartProcess">
            <a:avLst/>
          </a:prstGeom>
          <a:ln w="127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584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46F6-151A-442F-A26C-D758B7CC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627032"/>
          </a:xfrm>
        </p:spPr>
        <p:txBody>
          <a:bodyPr/>
          <a:lstStyle/>
          <a:p>
            <a:r>
              <a:rPr lang="en-US" dirty="0"/>
              <a:t>Eligibility Update- Faith Based Organizations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406EA-F50F-4D6F-8D53-871D6F10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779AC-1C3F-40BC-9DF1-32B41DE52BA1}"/>
              </a:ext>
            </a:extLst>
          </p:cNvPr>
          <p:cNvSpPr/>
          <p:nvPr/>
        </p:nvSpPr>
        <p:spPr>
          <a:xfrm>
            <a:off x="1440110" y="1628723"/>
            <a:ext cx="93117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Faith-based organizations, including houses of worship, are now eligible to receive SBA loans under the PPP and EIDL programs.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Churches and related institutions qualify for PPP and EIDL loans as long as they meet the requirements of Section 501(c)(3)</a:t>
            </a:r>
            <a:b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Organizations must be small. If in doubt check SBA’s size standards tables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https://www.sba.gov/document/support--table-size-standards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4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46F6-151A-442F-A26C-D758B7CC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627032"/>
          </a:xfrm>
        </p:spPr>
        <p:txBody>
          <a:bodyPr/>
          <a:lstStyle/>
          <a:p>
            <a:r>
              <a:rPr lang="en-US" dirty="0"/>
              <a:t>Eligibility Update- Farm</a:t>
            </a:r>
            <a:r>
              <a:rPr lang="en-US"/>
              <a:t>/Ranches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406EA-F50F-4D6F-8D53-871D6F10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779AC-1C3F-40BC-9DF1-32B41DE52BA1}"/>
              </a:ext>
            </a:extLst>
          </p:cNvPr>
          <p:cNvSpPr/>
          <p:nvPr/>
        </p:nvSpPr>
        <p:spPr>
          <a:xfrm>
            <a:off x="1440110" y="1628723"/>
            <a:ext cx="93117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Agricultural producers, farmers, and ranchers with 500 or fewer employees whose principal place of residence is in the United States are eligible.</a:t>
            </a:r>
            <a:b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Farms are eligible if: (i) the farm has 500 or less employees, OR (ii) it fit within the revenue-based sized standard, which is an average annual receipts of $1M.</a:t>
            </a: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Additionally, farms can qualify for PPP if it meets SBA’s “alternative size standard.” The “alternative size standard” is currently: (1) a maximum net worth of the business not more than $15 million, AND (2) the average net income Federal income taxes of the business for the two full fiscal years before the date of the application be not more than $5 million.</a:t>
            </a:r>
          </a:p>
        </p:txBody>
      </p:sp>
    </p:spTree>
    <p:extLst>
      <p:ext uri="{BB962C8B-B14F-4D97-AF65-F5344CB8AC3E}">
        <p14:creationId xmlns:p14="http://schemas.microsoft.com/office/powerpoint/2010/main" val="65191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6BB-D33F-4F1F-ACE7-F4F3DFE9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EIDL Loans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F748B-B48C-4722-BDC0-A496A45B1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Economic Injury Disaster Loans (EIDL)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4DBE7A-3B71-4720-A9B5-9053BC6FE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617379"/>
              </p:ext>
            </p:extLst>
          </p:nvPr>
        </p:nvGraphicFramePr>
        <p:xfrm>
          <a:off x="838200" y="1558614"/>
          <a:ext cx="10515600" cy="420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0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72D945-9DC8-4A69-AAA0-803FA83D8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0650"/>
            <a:ext cx="10515600" cy="5989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i="0" kern="1200" spc="-100" baseline="0" dirty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rPr>
              <a:t>Additional EIDL Details </a:t>
            </a:r>
          </a:p>
        </p:txBody>
      </p:sp>
      <p:sp>
        <p:nvSpPr>
          <p:cNvPr id="17413" name="Slide Number Placeholder 1">
            <a:extLst>
              <a:ext uri="{FF2B5EF4-FFF2-40B4-BE49-F238E27FC236}">
                <a16:creationId xmlns:a16="http://schemas.microsoft.com/office/drawing/2014/main" id="{8F6FD4C1-9733-4970-B4F9-59444121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EC56C5CB-5CCC-4DC7-959D-376F353DFDE9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</a:rPr>
              <a:pPr eaLnBrk="1" hangingPunct="1">
                <a:spcAft>
                  <a:spcPts val="600"/>
                </a:spcAft>
              </a:pPr>
              <a:t>15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Source Sans Pro" charset="0"/>
              <a:ea typeface="Source Sans Pro" charset="0"/>
            </a:endParaRPr>
          </a:p>
        </p:txBody>
      </p:sp>
      <p:graphicFrame>
        <p:nvGraphicFramePr>
          <p:cNvPr id="17415" name="Content Placeholder 2">
            <a:extLst>
              <a:ext uri="{FF2B5EF4-FFF2-40B4-BE49-F238E27FC236}">
                <a16:creationId xmlns:a16="http://schemas.microsoft.com/office/drawing/2014/main" id="{DD0BDA29-BD40-481C-A3AF-78A38D705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97447"/>
              </p:ext>
            </p:extLst>
          </p:nvPr>
        </p:nvGraphicFramePr>
        <p:xfrm>
          <a:off x="838200" y="1336431"/>
          <a:ext cx="10515600" cy="469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9839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6905A8-C120-48FB-B84B-349D8819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90"/>
            <a:ext cx="10515600" cy="598904"/>
          </a:xfrm>
        </p:spPr>
        <p:txBody>
          <a:bodyPr/>
          <a:lstStyle/>
          <a:p>
            <a:r>
              <a:rPr lang="en-US" dirty="0"/>
              <a:t>CARES Act - EIDL Grant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8323F-EB71-4094-8233-676838F7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04" y="1101449"/>
            <a:ext cx="10515600" cy="52330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Until Dec 31, 2020 affected small businesses may request</a:t>
            </a:r>
          </a:p>
          <a:p>
            <a:r>
              <a:rPr lang="en-US" dirty="0"/>
              <a:t>Up to $10,000</a:t>
            </a:r>
          </a:p>
          <a:p>
            <a:r>
              <a:rPr lang="en-US" dirty="0"/>
              <a:t>Eligibility determined by self-certification </a:t>
            </a:r>
          </a:p>
          <a:p>
            <a:r>
              <a:rPr lang="en-US" dirty="0"/>
              <a:t>Payment should occur within 3 days</a:t>
            </a:r>
          </a:p>
          <a:p>
            <a:r>
              <a:rPr lang="en-US" dirty="0"/>
              <a:t>Repayment is not required even if subsequently denied a loan</a:t>
            </a:r>
          </a:p>
          <a:p>
            <a:r>
              <a:rPr lang="en-US" dirty="0"/>
              <a:t>Advance may be used for any purpose described in section 7(b)(2) of the Small Business Act (</a:t>
            </a:r>
            <a:r>
              <a:rPr lang="en-US" u="sng" dirty="0">
                <a:hlinkClick r:id="rId2"/>
              </a:rPr>
              <a:t>15 U.S.C. 636(b)(2)</a:t>
            </a:r>
            <a:r>
              <a:rPr lang="en-US" dirty="0"/>
              <a:t>), including:</a:t>
            </a:r>
          </a:p>
          <a:p>
            <a:pPr lvl="1"/>
            <a:r>
              <a:rPr lang="en-US" dirty="0"/>
              <a:t>paid employee sick leave if unable to work due to the direct effect of the COVID–19</a:t>
            </a:r>
          </a:p>
          <a:p>
            <a:pPr lvl="1"/>
            <a:r>
              <a:rPr lang="en-US" dirty="0"/>
              <a:t>payroll to retain employees</a:t>
            </a:r>
          </a:p>
          <a:p>
            <a:pPr lvl="1"/>
            <a:r>
              <a:rPr lang="en-US" dirty="0"/>
              <a:t>increased costs to obtain materials unavailable due to interrupted supply chains</a:t>
            </a:r>
          </a:p>
          <a:p>
            <a:pPr lvl="1"/>
            <a:r>
              <a:rPr lang="en-US" dirty="0"/>
              <a:t>rent or mortgage payments</a:t>
            </a:r>
          </a:p>
          <a:p>
            <a:pPr lvl="1"/>
            <a:r>
              <a:rPr lang="en-US" dirty="0"/>
              <a:t>obligations that cannot be met due to revenue losses</a:t>
            </a:r>
            <a:endParaRPr lang="en-US" dirty="0">
              <a:solidFill>
                <a:srgbClr val="000000"/>
              </a:solidFill>
              <a:latin typeface="ITC Berkeley Old Style W01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ITC Berkeley Old Style W01"/>
              </a:rPr>
              <a:t>NOTE:</a:t>
            </a:r>
            <a:r>
              <a:rPr lang="en-US" dirty="0">
                <a:solidFill>
                  <a:srgbClr val="000000"/>
                </a:solidFill>
                <a:latin typeface="ITC Berkeley Old Style W01"/>
              </a:rPr>
              <a:t> An applicant </a:t>
            </a:r>
            <a:r>
              <a:rPr lang="en-US" b="1" dirty="0">
                <a:solidFill>
                  <a:srgbClr val="000000"/>
                </a:solidFill>
                <a:latin typeface="ITC Berkeley Old Style W01"/>
              </a:rPr>
              <a:t>may receive </a:t>
            </a:r>
            <a:r>
              <a:rPr lang="en-US" dirty="0">
                <a:solidFill>
                  <a:srgbClr val="000000"/>
                </a:solidFill>
                <a:latin typeface="ITC Berkeley Old Style W01"/>
              </a:rPr>
              <a:t>an EIDL Loan and a PPP loan as long as the costs being paid with each are different (no "double-dipping").</a:t>
            </a:r>
          </a:p>
          <a:p>
            <a:endParaRPr lang="en-US" dirty="0">
              <a:solidFill>
                <a:srgbClr val="000000"/>
              </a:solidFill>
              <a:latin typeface="ITC Berkeley Old Style W01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74F20-CC4E-4BC4-9861-2FE452F4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EIDL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511"/>
            <a:ext cx="10515600" cy="4722739"/>
          </a:xfrm>
        </p:spPr>
        <p:txBody>
          <a:bodyPr>
            <a:normAutofit/>
          </a:bodyPr>
          <a:lstStyle/>
          <a:p>
            <a:r>
              <a:rPr lang="en-US" dirty="0"/>
              <a:t>For the COVID-19 disaster everything is online</a:t>
            </a:r>
          </a:p>
          <a:p>
            <a:pPr lvl="1"/>
            <a:r>
              <a:rPr lang="en-US" b="1" dirty="0"/>
              <a:t>Works on iPhone with Safari / Chrome on Android</a:t>
            </a:r>
          </a:p>
          <a:p>
            <a:pPr lvl="1"/>
            <a:r>
              <a:rPr lang="en-US" b="1" dirty="0"/>
              <a:t>If PC; works best with Internet Explorer or Microsoft Edge </a:t>
            </a:r>
          </a:p>
          <a:p>
            <a:r>
              <a:rPr lang="en-US" dirty="0"/>
              <a:t>The website for applying for EIDL is </a:t>
            </a:r>
            <a:r>
              <a:rPr lang="en-US" dirty="0">
                <a:hlinkClick r:id="rId2"/>
              </a:rPr>
              <a:t>www.sba.gov/disaster</a:t>
            </a:r>
            <a:r>
              <a:rPr lang="en-US" dirty="0"/>
              <a:t>  </a:t>
            </a:r>
          </a:p>
          <a:p>
            <a:r>
              <a:rPr lang="en-US" dirty="0"/>
              <a:t>You may also contact the SBA disaster customer service center:</a:t>
            </a:r>
          </a:p>
          <a:p>
            <a:pPr lvl="1"/>
            <a:r>
              <a:rPr lang="en-US" dirty="0"/>
              <a:t>1-800-659-2955 </a:t>
            </a:r>
          </a:p>
          <a:p>
            <a:pPr lvl="1"/>
            <a:r>
              <a:rPr lang="en-US" dirty="0"/>
              <a:t>e-mail </a:t>
            </a:r>
            <a:r>
              <a:rPr lang="en-US" dirty="0">
                <a:hlinkClick r:id="rId3"/>
              </a:rPr>
              <a:t>disastercustomerservice@sba.gov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TTY: 1-800-877-8339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0AC7E-D1E4-418F-BC14-D20E3781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CB085-418C-4C71-9396-72F793F3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73" y="453661"/>
            <a:ext cx="9031014" cy="602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58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0AC7E-D1E4-418F-BC14-D20E3781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003F7-AE3D-4BD6-A7B4-D5021AA8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3" y="444865"/>
            <a:ext cx="8522042" cy="5825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09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408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9417" y="1232452"/>
            <a:ext cx="5993307" cy="4961848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Non-Monetary Assistance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from the US SBA and our Partners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Financial Assistance from the US SBA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Small Businesses and Non-Profits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Additional Resources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These Slides are available to download at: www.sba.gov/tx/houston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C71C6-09C1-49E1-8239-19543E2B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7B5F-40E8-4FD1-A8A5-C54E70FD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08" y="637309"/>
            <a:ext cx="9872266" cy="555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8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122-448B-49B7-8549-838F3C78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76"/>
            <a:ext cx="10515600" cy="706312"/>
          </a:xfrm>
        </p:spPr>
        <p:txBody>
          <a:bodyPr/>
          <a:lstStyle/>
          <a:p>
            <a:r>
              <a:rPr lang="en-US" dirty="0"/>
              <a:t>Business Information (1 of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B5DB1-A81B-4105-84A9-16E3B077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C5552-FC78-467B-B9CB-F9B6DF22A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73745" y="822036"/>
            <a:ext cx="7259782" cy="573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06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052D-9725-4A44-B103-8C4BF905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08FDD-82DF-4E6B-AD84-E1710EE32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18413" y="651919"/>
            <a:ext cx="5943600" cy="603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F03E93-F0AD-4D00-8599-3AB3CB6B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3" y="172649"/>
            <a:ext cx="10515600" cy="706312"/>
          </a:xfrm>
        </p:spPr>
        <p:txBody>
          <a:bodyPr/>
          <a:lstStyle/>
          <a:p>
            <a:r>
              <a:rPr lang="en-US" dirty="0"/>
              <a:t>Business Information (2 of 2)</a:t>
            </a:r>
          </a:p>
        </p:txBody>
      </p:sp>
    </p:spTree>
    <p:extLst>
      <p:ext uri="{BB962C8B-B14F-4D97-AF65-F5344CB8AC3E}">
        <p14:creationId xmlns:p14="http://schemas.microsoft.com/office/powerpoint/2010/main" val="3995126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FDD8-4773-4D4E-A35F-22C66A81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75"/>
            <a:ext cx="10515600" cy="603933"/>
          </a:xfrm>
        </p:spPr>
        <p:txBody>
          <a:bodyPr/>
          <a:lstStyle/>
          <a:p>
            <a:r>
              <a:rPr lang="en-US" dirty="0"/>
              <a:t>Owner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0FB7E-75D7-48C4-BC6B-1316165B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6DE31-41AD-45A3-A448-5665F3170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963" y="800909"/>
            <a:ext cx="5943600" cy="475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CDAE1-6885-4C25-8B05-2849766BA5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1437" y="1021667"/>
            <a:ext cx="5943600" cy="264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58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C331-75A0-4905-88F5-603E364F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754"/>
            <a:ext cx="10515600" cy="1160039"/>
          </a:xfrm>
        </p:spPr>
        <p:txBody>
          <a:bodyPr/>
          <a:lstStyle/>
          <a:p>
            <a:r>
              <a:rPr lang="en-US" dirty="0"/>
              <a:t>Additional Information (1 of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C50F7-D74A-4C38-8253-1816546E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2AB02-C47B-4CEF-98BE-F19A998E4C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32808" y="939567"/>
            <a:ext cx="7080648" cy="5619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81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6A305-17EA-431B-816A-67A17F4F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BE8FA-8190-4DDE-B9C4-866F1B77A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168082"/>
            <a:ext cx="5943600" cy="4521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2576D-42D7-475C-9196-64A1B9FBB0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1491" y="915197"/>
            <a:ext cx="7269018" cy="5335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E179D1-AC02-4FA3-A0F7-F74B74CCEB88}"/>
              </a:ext>
            </a:extLst>
          </p:cNvPr>
          <p:cNvSpPr txBox="1">
            <a:spLocks/>
          </p:cNvSpPr>
          <p:nvPr/>
        </p:nvSpPr>
        <p:spPr>
          <a:xfrm>
            <a:off x="838200" y="315754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Additional Information (2 of 2)</a:t>
            </a:r>
          </a:p>
        </p:txBody>
      </p:sp>
    </p:spTree>
    <p:extLst>
      <p:ext uri="{BB962C8B-B14F-4D97-AF65-F5344CB8AC3E}">
        <p14:creationId xmlns:p14="http://schemas.microsoft.com/office/powerpoint/2010/main" val="49705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After Applying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20B21A3-989E-4E49-B20D-AA107B18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329991"/>
              </p:ext>
            </p:extLst>
          </p:nvPr>
        </p:nvGraphicFramePr>
        <p:xfrm>
          <a:off x="838200" y="1291604"/>
          <a:ext cx="10515600" cy="490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85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A2C4-AD28-4C28-9538-97EF6EE2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783"/>
            <a:ext cx="10515600" cy="47651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Important Final Notes About EIDL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E795-0112-4447-B761-CD33707E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9A06C-630A-45F7-A36E-4F6007486E25}"/>
              </a:ext>
            </a:extLst>
          </p:cNvPr>
          <p:cNvSpPr/>
          <p:nvPr/>
        </p:nvSpPr>
        <p:spPr>
          <a:xfrm>
            <a:off x="1020417" y="1570823"/>
            <a:ext cx="101511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more funds are needed you can submit supporting documents and request an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less funds are needed you can request a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denied: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get six months to provide a written reconsideration request with new / supplemental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denied a second time, you get an additional 30 days to appeal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Please complete and submit 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everything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6BB-D33F-4F1F-ACE7-F4F3DFE9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Non-SBA Additional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F748B-B48C-4722-BDC0-A496A45B1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Additional Info /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ED50-EF6C-41C1-B76C-6B45E275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614"/>
            <a:ext cx="10515600" cy="4206625"/>
          </a:xfrm>
        </p:spPr>
        <p:txBody>
          <a:bodyPr>
            <a:normAutofit/>
          </a:bodyPr>
          <a:lstStyle/>
          <a:p>
            <a:r>
              <a:rPr lang="en-US" dirty="0"/>
              <a:t>See your existing bank – they may have non-SBA programs to  help</a:t>
            </a:r>
          </a:p>
          <a:p>
            <a:r>
              <a:rPr lang="en-US" dirty="0"/>
              <a:t>We have heard about:</a:t>
            </a:r>
          </a:p>
          <a:p>
            <a:pPr lvl="1"/>
            <a:r>
              <a:rPr lang="en-US" dirty="0" err="1"/>
              <a:t>PeopleFund</a:t>
            </a:r>
            <a:r>
              <a:rPr lang="en-US" dirty="0"/>
              <a:t> and </a:t>
            </a:r>
            <a:r>
              <a:rPr lang="en-US" dirty="0" err="1"/>
              <a:t>LiftFund</a:t>
            </a:r>
            <a:r>
              <a:rPr lang="en-US" dirty="0"/>
              <a:t> Programs</a:t>
            </a:r>
          </a:p>
          <a:p>
            <a:r>
              <a:rPr lang="en-US" dirty="0"/>
              <a:t>Texas Restaurant Association Grant Program</a:t>
            </a:r>
          </a:p>
          <a:p>
            <a:r>
              <a:rPr lang="en-US" dirty="0"/>
              <a:t>Galveston EDA Short-term Loan Program:  </a:t>
            </a:r>
            <a:r>
              <a:rPr lang="en-US" dirty="0">
                <a:hlinkClick r:id="rId2"/>
              </a:rPr>
              <a:t>https://bit.ly/2UrL001</a:t>
            </a:r>
            <a:r>
              <a:rPr lang="en-US" dirty="0"/>
              <a:t> </a:t>
            </a:r>
          </a:p>
          <a:p>
            <a:r>
              <a:rPr lang="en-US" dirty="0"/>
              <a:t>Non-Profit Organization Assistance</a:t>
            </a:r>
          </a:p>
          <a:p>
            <a:r>
              <a:rPr lang="en-US" i="1" dirty="0"/>
              <a:t>More coming…</a:t>
            </a:r>
          </a:p>
        </p:txBody>
      </p:sp>
    </p:spTree>
    <p:extLst>
      <p:ext uri="{BB962C8B-B14F-4D97-AF65-F5344CB8AC3E}">
        <p14:creationId xmlns:p14="http://schemas.microsoft.com/office/powerpoint/2010/main" val="29207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6BB-D33F-4F1F-ACE7-F4F3DFE9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Non-Monetary Assistance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F748B-B48C-4722-BDC0-A496A45B1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5BA6C1-B896-4952-819E-F23452F56ECF}"/>
              </a:ext>
            </a:extLst>
          </p:cNvPr>
          <p:cNvSpPr txBox="1">
            <a:spLocks/>
          </p:cNvSpPr>
          <p:nvPr/>
        </p:nvSpPr>
        <p:spPr>
          <a:xfrm>
            <a:off x="990600" y="3429000"/>
            <a:ext cx="4749800" cy="211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0A24E5-3920-4010-9A7D-D5382F08F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44250"/>
              </p:ext>
            </p:extLst>
          </p:nvPr>
        </p:nvGraphicFramePr>
        <p:xfrm>
          <a:off x="1099929" y="1222409"/>
          <a:ext cx="9978888" cy="52445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89444">
                  <a:extLst>
                    <a:ext uri="{9D8B030D-6E8A-4147-A177-3AD203B41FA5}">
                      <a16:colId xmlns:a16="http://schemas.microsoft.com/office/drawing/2014/main" val="685842827"/>
                    </a:ext>
                  </a:extLst>
                </a:gridCol>
                <a:gridCol w="4989444">
                  <a:extLst>
                    <a:ext uri="{9D8B030D-6E8A-4147-A177-3AD203B41FA5}">
                      <a16:colId xmlns:a16="http://schemas.microsoft.com/office/drawing/2014/main" val="3849921136"/>
                    </a:ext>
                  </a:extLst>
                </a:gridCol>
              </a:tblGrid>
              <a:tr h="1861251">
                <a:tc>
                  <a:txBody>
                    <a:bodyPr/>
                    <a:lstStyle/>
                    <a:p>
                      <a:r>
                        <a:rPr lang="en-US" sz="2400" b="0" dirty="0"/>
                        <a:t>Small Business Development Center</a:t>
                      </a:r>
                    </a:p>
                    <a:p>
                      <a:r>
                        <a:rPr lang="en-US" sz="2400" b="0" dirty="0"/>
                        <a:t>713-752-8444</a:t>
                      </a:r>
                    </a:p>
                    <a:p>
                      <a:r>
                        <a:rPr lang="en-US" sz="2400" b="0" dirty="0">
                          <a:hlinkClick r:id="rId2"/>
                        </a:rPr>
                        <a:t>www.sbdc.uh.edu</a:t>
                      </a:r>
                      <a:r>
                        <a:rPr lang="en-US" sz="2400" b="0" dirty="0"/>
                        <a:t>  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Houston SCORE</a:t>
                      </a:r>
                    </a:p>
                    <a:p>
                      <a:r>
                        <a:rPr lang="en-US" sz="2400" b="0" dirty="0"/>
                        <a:t>713-487-6565</a:t>
                      </a:r>
                    </a:p>
                    <a:p>
                      <a:r>
                        <a:rPr lang="en-US" sz="2400" b="0" dirty="0">
                          <a:hlinkClick r:id="rId2"/>
                        </a:rPr>
                        <a:t>www.houston.score.org</a:t>
                      </a:r>
                      <a:r>
                        <a:rPr lang="en-US" sz="2400" b="0" dirty="0"/>
                        <a:t>  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65356"/>
                  </a:ext>
                </a:extLst>
              </a:tr>
              <a:tr h="3243690">
                <a:tc>
                  <a:txBody>
                    <a:bodyPr/>
                    <a:lstStyle/>
                    <a:p>
                      <a:r>
                        <a:rPr lang="en-US" sz="2400" dirty="0"/>
                        <a:t>Women’s Business Center</a:t>
                      </a:r>
                    </a:p>
                    <a:p>
                      <a:r>
                        <a:rPr lang="en-US" sz="2400" dirty="0"/>
                        <a:t>713-681-9232</a:t>
                      </a:r>
                    </a:p>
                    <a:p>
                      <a:r>
                        <a:rPr lang="en-US" sz="2400" dirty="0">
                          <a:hlinkClick r:id="rId2"/>
                        </a:rPr>
                        <a:t>www.wbea-texas.org/womens-business-center</a:t>
                      </a:r>
                      <a:r>
                        <a:rPr lang="en-US" sz="2400" dirty="0"/>
                        <a:t> 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U.S. Small Business Administration</a:t>
                      </a:r>
                    </a:p>
                    <a:p>
                      <a:r>
                        <a:rPr lang="en-US" sz="2400" dirty="0"/>
                        <a:t>713-773-6500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b="1" dirty="0">
                          <a:highlight>
                            <a:srgbClr val="FFFF00"/>
                          </a:highlight>
                        </a:rPr>
                        <a:t>SIGN-UP FOR EMAIL UPDATES:</a:t>
                      </a:r>
                    </a:p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  <a:hlinkClick r:id="rId2"/>
                        </a:rPr>
                        <a:t>www.sba.gov/tx/houston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>
                          <a:highlight>
                            <a:srgbClr val="FFFF00"/>
                          </a:highlight>
                        </a:rPr>
                        <a:t>FOLLOW US ON TWITTER:</a:t>
                      </a:r>
                    </a:p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@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</a:rPr>
                        <a:t>SBA_Houston</a:t>
                      </a:r>
                      <a:endParaRPr lang="en-US" sz="2400" dirty="0">
                        <a:highlight>
                          <a:srgbClr val="FFFF00"/>
                        </a:highlight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58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2A3C-80F4-402A-9B3F-4CA49A35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Business Scam &amp; Fraud Scheme Advisory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2A12-A271-458D-9BD8-8F92C6F2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256"/>
            <a:ext cx="10515600" cy="5298649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presence of an SBA logo on a webpage or correspondence </a:t>
            </a:r>
            <a:r>
              <a:rPr lang="en-US" b="1" i="1" dirty="0">
                <a:highlight>
                  <a:srgbClr val="FFFF00"/>
                </a:highlight>
              </a:rPr>
              <a:t>does not</a:t>
            </a:r>
            <a:r>
              <a:rPr lang="en-US" dirty="0">
                <a:highlight>
                  <a:srgbClr val="FFFF00"/>
                </a:highlight>
              </a:rPr>
              <a:t> guaranty the information is from the SBA </a:t>
            </a:r>
          </a:p>
          <a:p>
            <a:r>
              <a:rPr lang="en-US" dirty="0"/>
              <a:t>If someone contacts you promising to get approval of an SBA loan, but requires any payment up front, </a:t>
            </a:r>
            <a:r>
              <a:rPr lang="en-US" b="1" dirty="0"/>
              <a:t>suspect fraud</a:t>
            </a:r>
            <a:endParaRPr lang="en-US" dirty="0"/>
          </a:p>
          <a:p>
            <a:r>
              <a:rPr lang="en-US" dirty="0"/>
              <a:t>After you apply:</a:t>
            </a:r>
          </a:p>
          <a:p>
            <a:pPr lvl="1"/>
            <a:r>
              <a:rPr lang="en-US" dirty="0"/>
              <a:t>Verify all correspondence you receive; that the application number is the same as your actual application number</a:t>
            </a:r>
          </a:p>
          <a:p>
            <a:pPr lvl="1"/>
            <a:r>
              <a:rPr lang="en-US" dirty="0"/>
              <a:t>Any email communication from SBA will end with </a:t>
            </a:r>
            <a:r>
              <a:rPr lang="en-US" b="1" i="1" dirty="0"/>
              <a:t>gov</a:t>
            </a:r>
            <a:endParaRPr lang="en-US" dirty="0"/>
          </a:p>
          <a:p>
            <a:r>
              <a:rPr lang="en-US" dirty="0"/>
              <a:t>SBA limits the fees a broker can charge a borrower</a:t>
            </a:r>
          </a:p>
          <a:p>
            <a:r>
              <a:rPr lang="en-US" dirty="0"/>
              <a:t>SBDC/SCORE/WBC do not charge for their services</a:t>
            </a:r>
          </a:p>
          <a:p>
            <a:r>
              <a:rPr lang="en-US" dirty="0"/>
              <a:t>Report any suspected fraud to OIG’s Hotline at 800-767-0385 or online at, </a:t>
            </a:r>
            <a:r>
              <a:rPr lang="en-US" dirty="0">
                <a:hlinkClick r:id="rId2"/>
              </a:rPr>
              <a:t>https://bit.ly/2UxdAhL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3A3A2-5F86-4301-849F-D46FF28D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6BB-D33F-4F1F-ACE7-F4F3DFE9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Most Common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F748B-B48C-4722-BDC0-A496A45B1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D6F-F7B8-49EE-8D66-63AE182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301"/>
            <a:ext cx="10515600" cy="11600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Common Questions </a:t>
            </a:r>
            <a:r>
              <a:rPr lang="en-US" sz="2800" dirty="0"/>
              <a:t>(1/2)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3AEC-A613-443B-97B7-5E179FBC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52090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Visit </a:t>
            </a:r>
            <a:r>
              <a:rPr lang="en-US" u="sng" dirty="0">
                <a:hlinkClick r:id="rId2"/>
              </a:rPr>
              <a:t>www.sba.gov/tx/houston</a:t>
            </a:r>
            <a:r>
              <a:rPr lang="en-US" dirty="0"/>
              <a:t>, under Coronavirus resources: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168E60"/>
                </a:solidFill>
              </a:rPr>
              <a:t>For a copy of this slide deck &amp; the Houston District SBA lender list</a:t>
            </a:r>
          </a:p>
          <a:p>
            <a:pPr>
              <a:spcBef>
                <a:spcPts val="600"/>
              </a:spcBef>
            </a:pPr>
            <a:r>
              <a:rPr lang="en-US" dirty="0"/>
              <a:t>Can I check status of my application online?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lvl="1"/>
            <a:r>
              <a:rPr lang="en-US" i="1" dirty="0">
                <a:solidFill>
                  <a:srgbClr val="168E60"/>
                </a:solidFill>
              </a:rPr>
              <a:t>YES, but not currently on the website.  To be updated soon.  </a:t>
            </a:r>
          </a:p>
          <a:p>
            <a:pPr lvl="1"/>
            <a:r>
              <a:rPr lang="en-US" i="1" dirty="0">
                <a:solidFill>
                  <a:srgbClr val="168E60"/>
                </a:solidFill>
              </a:rPr>
              <a:t>Until then email or phone disaster customer service 1-800-659-2955 (24/7).  </a:t>
            </a:r>
          </a:p>
          <a:p>
            <a:pPr lvl="1"/>
            <a:r>
              <a:rPr lang="en-US" i="1" dirty="0">
                <a:solidFill>
                  <a:srgbClr val="168E60"/>
                </a:solidFill>
              </a:rPr>
              <a:t>The Houston District office is unable to check status. </a:t>
            </a:r>
            <a:endParaRPr lang="en-US" dirty="0">
              <a:solidFill>
                <a:srgbClr val="168E6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Are EIDL loans forgiven?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chemeClr val="accent2"/>
                </a:solidFill>
              </a:rPr>
              <a:t>NO, but the </a:t>
            </a:r>
            <a:r>
              <a:rPr lang="en-US" i="1" u="sng" dirty="0">
                <a:solidFill>
                  <a:schemeClr val="accent2"/>
                </a:solidFill>
              </a:rPr>
              <a:t>Advance</a:t>
            </a:r>
            <a:r>
              <a:rPr lang="en-US" i="1" dirty="0">
                <a:solidFill>
                  <a:schemeClr val="accent2"/>
                </a:solidFill>
              </a:rPr>
              <a:t> is a grant (is forgiven)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/>
              <a:t>How is the up to $10K EIDL Relief Grant calculated?</a:t>
            </a:r>
          </a:p>
          <a:p>
            <a:pPr lvl="1"/>
            <a:r>
              <a:rPr lang="en-US" i="1" dirty="0">
                <a:solidFill>
                  <a:srgbClr val="168E60"/>
                </a:solidFill>
              </a:rPr>
              <a:t>Determined by the number of pre-disaster (i.e., as of January 31, 2020) employees. The Advance will provide $1,000 per employee up to a maximum of $10,000. </a:t>
            </a:r>
          </a:p>
        </p:txBody>
      </p:sp>
    </p:spTree>
    <p:extLst>
      <p:ext uri="{BB962C8B-B14F-4D97-AF65-F5344CB8AC3E}">
        <p14:creationId xmlns:p14="http://schemas.microsoft.com/office/powerpoint/2010/main" val="223280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D6F-F7B8-49EE-8D66-63AE182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301"/>
            <a:ext cx="10515600" cy="11600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Common Questions </a:t>
            </a:r>
            <a:r>
              <a:rPr lang="en-US" sz="2800" dirty="0"/>
              <a:t>(2/2)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3AEC-A613-443B-97B7-5E179FBC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520902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Can I apply for both EIDL and PPP?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chemeClr val="accent2"/>
                </a:solidFill>
              </a:rPr>
              <a:t>YES; however, you cannot duplicate costs.</a:t>
            </a:r>
          </a:p>
          <a:p>
            <a:pPr>
              <a:spcBef>
                <a:spcPts val="600"/>
              </a:spcBef>
            </a:pPr>
            <a:r>
              <a:rPr lang="en-US" dirty="0"/>
              <a:t>Which loan should I apply for EIDL or PPP?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chemeClr val="accent2"/>
                </a:solidFill>
              </a:rPr>
              <a:t>Each business is different.  Our network of local, free resources can help.</a:t>
            </a:r>
          </a:p>
          <a:p>
            <a:pPr>
              <a:spcBef>
                <a:spcPts val="600"/>
              </a:spcBef>
            </a:pPr>
            <a:r>
              <a:rPr lang="en-US" dirty="0"/>
              <a:t>I have already submitted my EIDL application can I submit for the PPP loan?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chemeClr val="accent2"/>
                </a:solidFill>
              </a:rPr>
              <a:t>YES, just don’t duplicate costs included in the EIDL.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chemeClr val="accent2"/>
                </a:solidFill>
              </a:rPr>
              <a:t>If payroll was on the EIDL, you must refinance the EIDL into the PPP</a:t>
            </a:r>
          </a:p>
          <a:p>
            <a:pPr>
              <a:spcBef>
                <a:spcPts val="600"/>
              </a:spcBef>
            </a:pPr>
            <a:r>
              <a:rPr lang="en-US" dirty="0"/>
              <a:t>I have already submitted my EIDL application but didn’t get the Advance?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168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Submit the new application even if you previously submitted an EIDL application. Applying for the Advance will not impact the status or slow your existing application.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80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D6F-F7B8-49EE-8D66-63AE182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301"/>
            <a:ext cx="10515600" cy="11600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i="1" dirty="0"/>
              <a:t>For questions about your specific situation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3AEC-A613-443B-97B7-5E179FBC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3"/>
            <a:ext cx="10515600" cy="52680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i="1" dirty="0"/>
              <a:t>For the EIDL Loan; SBA Disaster Customer Service:</a:t>
            </a:r>
          </a:p>
          <a:p>
            <a:pPr lvl="1"/>
            <a:r>
              <a:rPr lang="en-US" dirty="0">
                <a:solidFill>
                  <a:srgbClr val="168E60"/>
                </a:solidFill>
              </a:rPr>
              <a:t>1-800-659-2955  --  TTY: 1-800-877-8339</a:t>
            </a:r>
          </a:p>
          <a:p>
            <a:pPr lvl="1"/>
            <a:r>
              <a:rPr lang="en-US" dirty="0">
                <a:solidFill>
                  <a:srgbClr val="168E60"/>
                </a:solidFill>
              </a:rPr>
              <a:t>e-mail </a:t>
            </a:r>
            <a:r>
              <a:rPr lang="en-US" dirty="0">
                <a:hlinkClick r:id="rId2"/>
              </a:rPr>
              <a:t>disastercustomerservice@sba.gov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i="1" dirty="0"/>
              <a:t>For the PPP Loan: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68E60"/>
                </a:solidFill>
              </a:rPr>
              <a:t>Contact the SBA lender of your choice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68E60"/>
                </a:solidFill>
              </a:rPr>
              <a:t>Lender list at </a:t>
            </a:r>
            <a:r>
              <a:rPr lang="en-US" u="sng" dirty="0">
                <a:solidFill>
                  <a:srgbClr val="007EB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www.sba.gov/tx/Houston</a:t>
            </a:r>
            <a:r>
              <a:rPr lang="en-US" dirty="0">
                <a:solidFill>
                  <a:srgbClr val="007EB4"/>
                </a:solidFill>
              </a:rPr>
              <a:t> </a:t>
            </a:r>
            <a:r>
              <a:rPr lang="en-US" dirty="0">
                <a:solidFill>
                  <a:srgbClr val="168E60"/>
                </a:solidFill>
              </a:rPr>
              <a:t>under Coronavirus Resources</a:t>
            </a:r>
          </a:p>
          <a:p>
            <a:pPr>
              <a:spcBef>
                <a:spcPts val="600"/>
              </a:spcBef>
            </a:pPr>
            <a:r>
              <a:rPr lang="en-US" i="1" dirty="0"/>
              <a:t>One of our Resource Partners for general guidance: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168E60"/>
                </a:solidFill>
              </a:rPr>
              <a:t>Texas Gulf Coast SBDC  713-752-8444  </a:t>
            </a:r>
            <a:r>
              <a:rPr lang="en-US" sz="2000" dirty="0">
                <a:hlinkClick r:id="rId4"/>
              </a:rPr>
              <a:t>www.sbdc.uh.edu</a:t>
            </a:r>
            <a:r>
              <a:rPr lang="en-US" sz="2000" dirty="0"/>
              <a:t>  </a:t>
            </a:r>
          </a:p>
          <a:p>
            <a:pPr lvl="1" fontAlgn="t"/>
            <a:r>
              <a:rPr lang="en-US" sz="2000" dirty="0">
                <a:solidFill>
                  <a:srgbClr val="168E60"/>
                </a:solidFill>
              </a:rPr>
              <a:t>Houston SCORE  713-487-6565  </a:t>
            </a:r>
            <a:r>
              <a:rPr lang="en-US" sz="2000" dirty="0">
                <a:hlinkClick r:id="rId4"/>
              </a:rPr>
              <a:t>www.houston.score.org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>
                <a:solidFill>
                  <a:srgbClr val="168E60"/>
                </a:solidFill>
              </a:rPr>
              <a:t>Women’s Business Center  713-681-9232  </a:t>
            </a:r>
            <a:r>
              <a:rPr lang="en-US" sz="2000" dirty="0">
                <a:hlinkClick r:id="rId4"/>
              </a:rPr>
              <a:t>www.wbea-texas.org/womens-business-center</a:t>
            </a:r>
            <a:r>
              <a:rPr lang="en-US" sz="2000" dirty="0"/>
              <a:t> </a:t>
            </a:r>
          </a:p>
          <a:p>
            <a:pPr lvl="1"/>
            <a:endParaRPr lang="en-US" sz="2000" i="1" dirty="0"/>
          </a:p>
          <a:p>
            <a:pPr fontAlgn="t"/>
            <a:endParaRPr lang="en-US" sz="2000" dirty="0"/>
          </a:p>
          <a:p>
            <a:pPr lvl="1">
              <a:spcBef>
                <a:spcPts val="600"/>
              </a:spcBef>
            </a:pP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0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Important Non-Monetary Assistance from SBA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01EDB08-59EE-4069-82B8-9D4AB5FCF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880244"/>
              </p:ext>
            </p:extLst>
          </p:nvPr>
        </p:nvGraphicFramePr>
        <p:xfrm>
          <a:off x="838200" y="1232453"/>
          <a:ext cx="10515600" cy="479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9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5BA6C1-B896-4952-819E-F23452F56ECF}"/>
              </a:ext>
            </a:extLst>
          </p:cNvPr>
          <p:cNvSpPr txBox="1">
            <a:spLocks/>
          </p:cNvSpPr>
          <p:nvPr/>
        </p:nvSpPr>
        <p:spPr>
          <a:xfrm>
            <a:off x="990600" y="3429000"/>
            <a:ext cx="4749800" cy="211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0A24E5-3920-4010-9A7D-D5382F08F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70549"/>
              </p:ext>
            </p:extLst>
          </p:nvPr>
        </p:nvGraphicFramePr>
        <p:xfrm>
          <a:off x="1099929" y="1222409"/>
          <a:ext cx="9978888" cy="52445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89444">
                  <a:extLst>
                    <a:ext uri="{9D8B030D-6E8A-4147-A177-3AD203B41FA5}">
                      <a16:colId xmlns:a16="http://schemas.microsoft.com/office/drawing/2014/main" val="685842827"/>
                    </a:ext>
                  </a:extLst>
                </a:gridCol>
                <a:gridCol w="4989444">
                  <a:extLst>
                    <a:ext uri="{9D8B030D-6E8A-4147-A177-3AD203B41FA5}">
                      <a16:colId xmlns:a16="http://schemas.microsoft.com/office/drawing/2014/main" val="3849921136"/>
                    </a:ext>
                  </a:extLst>
                </a:gridCol>
              </a:tblGrid>
              <a:tr h="1861251">
                <a:tc>
                  <a:txBody>
                    <a:bodyPr/>
                    <a:lstStyle/>
                    <a:p>
                      <a:r>
                        <a:rPr lang="en-US" sz="2400" b="0" dirty="0"/>
                        <a:t>Small Business Development Center</a:t>
                      </a:r>
                    </a:p>
                    <a:p>
                      <a:r>
                        <a:rPr lang="en-US" sz="2400" b="0" dirty="0"/>
                        <a:t>713-752-8444</a:t>
                      </a:r>
                    </a:p>
                    <a:p>
                      <a:r>
                        <a:rPr lang="en-US" sz="2400" b="0" dirty="0">
                          <a:hlinkClick r:id="rId2"/>
                        </a:rPr>
                        <a:t>www.sbdc.uh.edu</a:t>
                      </a:r>
                      <a:r>
                        <a:rPr lang="en-US" sz="2400" b="0" dirty="0"/>
                        <a:t>  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Houston SCORE</a:t>
                      </a:r>
                    </a:p>
                    <a:p>
                      <a:r>
                        <a:rPr lang="en-US" sz="2400" b="0" dirty="0"/>
                        <a:t>713-487-6565</a:t>
                      </a:r>
                    </a:p>
                    <a:p>
                      <a:r>
                        <a:rPr lang="en-US" sz="2400" b="0" dirty="0">
                          <a:hlinkClick r:id="rId2"/>
                        </a:rPr>
                        <a:t>www.houston.score.org</a:t>
                      </a:r>
                      <a:r>
                        <a:rPr lang="en-US" sz="2400" b="0" dirty="0"/>
                        <a:t>  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65356"/>
                  </a:ext>
                </a:extLst>
              </a:tr>
              <a:tr h="3243690">
                <a:tc>
                  <a:txBody>
                    <a:bodyPr/>
                    <a:lstStyle/>
                    <a:p>
                      <a:r>
                        <a:rPr lang="en-US" sz="2400" dirty="0"/>
                        <a:t>Women’s Business Center</a:t>
                      </a:r>
                    </a:p>
                    <a:p>
                      <a:r>
                        <a:rPr lang="en-US" sz="2400" dirty="0"/>
                        <a:t>713-681-9232</a:t>
                      </a:r>
                    </a:p>
                    <a:p>
                      <a:r>
                        <a:rPr lang="en-US" sz="2400" dirty="0">
                          <a:hlinkClick r:id="rId2"/>
                        </a:rPr>
                        <a:t>www.wbea-texas.org/womens-business-center</a:t>
                      </a:r>
                      <a:r>
                        <a:rPr lang="en-US" sz="2400" dirty="0"/>
                        <a:t> 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U.S. Small Business Administration</a:t>
                      </a:r>
                    </a:p>
                    <a:p>
                      <a:r>
                        <a:rPr lang="en-US" sz="2400" dirty="0"/>
                        <a:t>713-773-6500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b="1" dirty="0">
                          <a:highlight>
                            <a:srgbClr val="FFFF00"/>
                          </a:highlight>
                        </a:rPr>
                        <a:t>SIGN-UP FOR EMAIL UPDATES:</a:t>
                      </a:r>
                    </a:p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  <a:hlinkClick r:id="rId2"/>
                        </a:rPr>
                        <a:t>www.sba.gov/tx/houston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>
                          <a:highlight>
                            <a:srgbClr val="FFFF00"/>
                          </a:highlight>
                        </a:rPr>
                        <a:t>FOLLOW US ON TWITTER:</a:t>
                      </a:r>
                    </a:p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@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</a:rPr>
                        <a:t>SBA_Houston</a:t>
                      </a:r>
                      <a:endParaRPr lang="en-US" sz="2400" dirty="0">
                        <a:highlight>
                          <a:srgbClr val="FFFF00"/>
                        </a:highlight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5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6BB-D33F-4F1F-ACE7-F4F3DFE9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Assistance</a:t>
            </a:r>
            <a:br>
              <a:rPr lang="en-US" dirty="0"/>
            </a:br>
            <a:r>
              <a:rPr lang="en-US" dirty="0"/>
              <a:t>From the US SBA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F748B-B48C-4722-BDC0-A496A45B1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The CARES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C0AF-DC0F-4F33-848F-5A118856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166"/>
            <a:ext cx="10515600" cy="4902696"/>
          </a:xfrm>
        </p:spPr>
        <p:txBody>
          <a:bodyPr/>
          <a:lstStyle/>
          <a:p>
            <a:r>
              <a:rPr lang="en-US" dirty="0"/>
              <a:t>Signed into law Friday, March 27, 2020</a:t>
            </a:r>
          </a:p>
          <a:p>
            <a:r>
              <a:rPr lang="en-US" dirty="0"/>
              <a:t>SBA policy regarding the CARES Act issued late April 2</a:t>
            </a:r>
          </a:p>
          <a:p>
            <a:r>
              <a:rPr lang="en-US" dirty="0"/>
              <a:t>You should read the Act</a:t>
            </a:r>
          </a:p>
          <a:p>
            <a:r>
              <a:rPr lang="en-US" dirty="0"/>
              <a:t>We can not offer legal interpretation of the Act</a:t>
            </a:r>
          </a:p>
          <a:p>
            <a:r>
              <a:rPr lang="en-US" dirty="0"/>
              <a:t>We can not comment on portions of the Act unrelated to US SBA</a:t>
            </a:r>
          </a:p>
          <a:p>
            <a:r>
              <a:rPr lang="en-US" dirty="0"/>
              <a:t>The complete CARES Act is located here:</a:t>
            </a:r>
          </a:p>
          <a:p>
            <a:r>
              <a:rPr lang="en-US" dirty="0">
                <a:hlinkClick r:id="rId2"/>
              </a:rPr>
              <a:t>https://www.congress.gov/bill/116th-congress/house-bill/748/text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8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79D9-471E-4569-B6DF-31A36358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662047"/>
          </a:xfrm>
        </p:spPr>
        <p:txBody>
          <a:bodyPr/>
          <a:lstStyle/>
          <a:p>
            <a:r>
              <a:rPr lang="en-US" dirty="0"/>
              <a:t>The CARES 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82289-9483-4D80-BD81-4D1BB44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6536C-C052-4344-8876-6F008B96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205946"/>
            <a:ext cx="11699195" cy="43681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034EA-FE42-4C91-A1BA-148907D3E21D}"/>
                  </a:ext>
                </a:extLst>
              </p14:cNvPr>
              <p14:cNvContentPartPr/>
              <p14:nvPr/>
            </p14:nvContentPartPr>
            <p14:xfrm>
              <a:off x="223950" y="2197027"/>
              <a:ext cx="2807280" cy="27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034EA-FE42-4C91-A1BA-148907D3E2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50" y="2188027"/>
                <a:ext cx="2824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D4DE5A-CD9E-4FCA-8C93-17BCDEC0E3A1}"/>
                  </a:ext>
                </a:extLst>
              </p14:cNvPr>
              <p14:cNvContentPartPr/>
              <p14:nvPr/>
            </p14:nvContentPartPr>
            <p14:xfrm>
              <a:off x="158070" y="4259827"/>
              <a:ext cx="2528640" cy="2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D4DE5A-CD9E-4FCA-8C93-17BCDEC0E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070" y="4251187"/>
                <a:ext cx="254628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16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SBA Debt Relief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ACEB0F-BB60-40DF-8F3F-A9B9D32EA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727508"/>
              </p:ext>
            </p:extLst>
          </p:nvPr>
        </p:nvGraphicFramePr>
        <p:xfrm>
          <a:off x="838200" y="1232452"/>
          <a:ext cx="10515600" cy="509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18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31C2496CB454F9CC6EC44003A6E3A" ma:contentTypeVersion="11" ma:contentTypeDescription="Create a new document." ma:contentTypeScope="" ma:versionID="77fe71ccc35ba23a1a310549572102fc">
  <xsd:schema xmlns:xsd="http://www.w3.org/2001/XMLSchema" xmlns:xs="http://www.w3.org/2001/XMLSchema" xmlns:p="http://schemas.microsoft.com/office/2006/metadata/properties" xmlns:ns3="0d901001-692d-4413-8712-4f02d67fbc31" xmlns:ns4="fd8e2b08-0637-4f59-beb2-98ac1b452c72" targetNamespace="http://schemas.microsoft.com/office/2006/metadata/properties" ma:root="true" ma:fieldsID="b9e402ae80074a4da4f9565eb5ef1a8f" ns3:_="" ns4:_="">
    <xsd:import namespace="0d901001-692d-4413-8712-4f02d67fbc31"/>
    <xsd:import namespace="fd8e2b08-0637-4f59-beb2-98ac1b452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01001-692d-4413-8712-4f02d67fb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e2b08-0637-4f59-beb2-98ac1b452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4BA44-4763-4BF8-BDD8-D3C16AB90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01001-692d-4413-8712-4f02d67fbc31"/>
    <ds:schemaRef ds:uri="fd8e2b08-0637-4f59-beb2-98ac1b452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42CE60-8E2F-4625-A4F1-0AC00B60E430}">
  <ds:schemaRefs>
    <ds:schemaRef ds:uri="http://purl.org/dc/terms/"/>
    <ds:schemaRef ds:uri="http://schemas.microsoft.com/office/2006/documentManagement/types"/>
    <ds:schemaRef ds:uri="http://purl.org/dc/elements/1.1/"/>
    <ds:schemaRef ds:uri="0d901001-692d-4413-8712-4f02d67fbc31"/>
    <ds:schemaRef ds:uri="http://www.w3.org/XML/1998/namespace"/>
    <ds:schemaRef ds:uri="http://purl.org/dc/dcmitype/"/>
    <ds:schemaRef ds:uri="fd8e2b08-0637-4f59-beb2-98ac1b452c72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8224</TotalTime>
  <Words>1899</Words>
  <Application>Microsoft Office PowerPoint</Application>
  <PresentationFormat>Widescreen</PresentationFormat>
  <Paragraphs>242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ITC Berkeley Old Style W01</vt:lpstr>
      <vt:lpstr>Source Sans Pro</vt:lpstr>
      <vt:lpstr>Office Theme</vt:lpstr>
      <vt:lpstr>U.S. Small Business Administration</vt:lpstr>
      <vt:lpstr>Agenda</vt:lpstr>
      <vt:lpstr>Non-Monetary Assistance </vt:lpstr>
      <vt:lpstr>Important Non-Monetary Assistance from SBA</vt:lpstr>
      <vt:lpstr>Contact Information</vt:lpstr>
      <vt:lpstr>Financial Assistance From the US SBA</vt:lpstr>
      <vt:lpstr>The CARES Act</vt:lpstr>
      <vt:lpstr>The CARES Act</vt:lpstr>
      <vt:lpstr>SBA Debt Relief</vt:lpstr>
      <vt:lpstr>PowerPoint Presentation</vt:lpstr>
      <vt:lpstr>Eligibility Update- Faith Based Organizations</vt:lpstr>
      <vt:lpstr>Eligibility Update- Farm/Ranches</vt:lpstr>
      <vt:lpstr>EIDL Loans</vt:lpstr>
      <vt:lpstr>Economic Injury Disaster Loans (EIDL)</vt:lpstr>
      <vt:lpstr>PowerPoint Presentation</vt:lpstr>
      <vt:lpstr>CARES Act - EIDL Grant</vt:lpstr>
      <vt:lpstr>How to Apply for EIDL</vt:lpstr>
      <vt:lpstr>PowerPoint Presentation</vt:lpstr>
      <vt:lpstr>PowerPoint Presentation</vt:lpstr>
      <vt:lpstr>PowerPoint Presentation</vt:lpstr>
      <vt:lpstr>Business Information (1 of 2)</vt:lpstr>
      <vt:lpstr>Business Information (2 of 2)</vt:lpstr>
      <vt:lpstr>Owner Information</vt:lpstr>
      <vt:lpstr>Additional Information (1 of 2)</vt:lpstr>
      <vt:lpstr>PowerPoint Presentation</vt:lpstr>
      <vt:lpstr>After Applying</vt:lpstr>
      <vt:lpstr>Important Final Notes About EIDL Applications</vt:lpstr>
      <vt:lpstr>Non-SBA Additional Info</vt:lpstr>
      <vt:lpstr>Additional Info / Resources</vt:lpstr>
      <vt:lpstr>Contact Information</vt:lpstr>
      <vt:lpstr>Small Business Scam &amp; Fraud Scheme Advisory</vt:lpstr>
      <vt:lpstr>Most Common Questions</vt:lpstr>
      <vt:lpstr>Common Questions (1/2)</vt:lpstr>
      <vt:lpstr>Common Questions (2/2)</vt:lpstr>
      <vt:lpstr>For questions about your specific situation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Small Business Administration</dc:title>
  <dc:creator>Jeffcoat, Timothy D.</dc:creator>
  <cp:lastModifiedBy>Mark Winchester</cp:lastModifiedBy>
  <cp:revision>9</cp:revision>
  <dcterms:created xsi:type="dcterms:W3CDTF">2020-03-31T21:14:00Z</dcterms:created>
  <dcterms:modified xsi:type="dcterms:W3CDTF">2020-04-14T14:54:55Z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0x0101006BC31C2496CB454F9CC6EC44003A6E3A</vt:lpwstr>
  </property>
</Properties>
</file>